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3"/>
  </p:notesMasterIdLst>
  <p:sldIdLst>
    <p:sldId id="256" r:id="rId2"/>
    <p:sldId id="258" r:id="rId3"/>
    <p:sldId id="279" r:id="rId4"/>
    <p:sldId id="280" r:id="rId5"/>
    <p:sldId id="281" r:id="rId6"/>
    <p:sldId id="282" r:id="rId7"/>
    <p:sldId id="285" r:id="rId8"/>
    <p:sldId id="283" r:id="rId9"/>
    <p:sldId id="278" r:id="rId10"/>
    <p:sldId id="284" r:id="rId11"/>
    <p:sldId id="259" r:id="rId12"/>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2777"/>
    <a:srgbClr val="EAEAE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74068" autoAdjust="0"/>
  </p:normalViewPr>
  <p:slideViewPr>
    <p:cSldViewPr>
      <p:cViewPr>
        <p:scale>
          <a:sx n="50" d="100"/>
          <a:sy n="50" d="100"/>
        </p:scale>
        <p:origin x="-1734"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pPr>
            <a:r>
              <a:rPr lang="en-US" sz="1400" dirty="0"/>
              <a:t>Long term commitments, </a:t>
            </a:r>
            <a:endParaRPr lang="lv-LV" sz="1400" dirty="0" smtClean="0"/>
          </a:p>
          <a:p>
            <a:pPr>
              <a:defRPr sz="1400"/>
            </a:pPr>
            <a:r>
              <a:rPr lang="en-US" sz="1000" dirty="0" smtClean="0"/>
              <a:t>% </a:t>
            </a:r>
            <a:r>
              <a:rPr lang="en-US" sz="1000" dirty="0"/>
              <a:t>from total expenditures</a:t>
            </a:r>
          </a:p>
        </c:rich>
      </c:tx>
      <c:layout/>
    </c:title>
    <c:plotArea>
      <c:layout/>
      <c:barChart>
        <c:barDir val="col"/>
        <c:grouping val="clustered"/>
        <c:ser>
          <c:idx val="0"/>
          <c:order val="0"/>
          <c:tx>
            <c:strRef>
              <c:f>Sheet1!$A$2</c:f>
              <c:strCache>
                <c:ptCount val="1"/>
                <c:pt idx="0">
                  <c:v>Long term commitments, % from total expenditures</c:v>
                </c:pt>
              </c:strCache>
            </c:strRef>
          </c:tx>
          <c:spPr>
            <a:solidFill>
              <a:srgbClr val="C00000"/>
            </a:solidFill>
          </c:spPr>
          <c:dLbls>
            <c:dLbl>
              <c:idx val="0"/>
              <c:layout/>
              <c:showVal val="1"/>
            </c:dLbl>
            <c:dLbl>
              <c:idx val="1"/>
              <c:layout/>
              <c:showVal val="1"/>
            </c:dLbl>
            <c:dLbl>
              <c:idx val="2"/>
              <c:layout/>
              <c:showVal val="1"/>
            </c:dLbl>
            <c:dLbl>
              <c:idx val="3"/>
              <c:layout/>
              <c:showVal val="1"/>
            </c:dLbl>
            <c:delete val="1"/>
            <c:txPr>
              <a:bodyPr/>
              <a:lstStyle/>
              <a:p>
                <a:pPr>
                  <a:defRPr sz="1200"/>
                </a:pPr>
                <a:endParaRPr lang="en-US"/>
              </a:p>
            </c:txPr>
          </c:dLbls>
          <c:cat>
            <c:strRef>
              <c:f>Sheet1!$B$1:$E$1</c:f>
              <c:strCache>
                <c:ptCount val="4"/>
                <c:pt idx="0">
                  <c:v>2011 plan</c:v>
                </c:pt>
                <c:pt idx="1">
                  <c:v>2012 baseline</c:v>
                </c:pt>
                <c:pt idx="2">
                  <c:v>2013 baseline</c:v>
                </c:pt>
                <c:pt idx="3">
                  <c:v>2014 baseline</c:v>
                </c:pt>
              </c:strCache>
            </c:strRef>
          </c:cat>
          <c:val>
            <c:numRef>
              <c:f>Sheet1!$B$2:$E$2</c:f>
              <c:numCache>
                <c:formatCode>0.0%</c:formatCode>
                <c:ptCount val="4"/>
                <c:pt idx="0">
                  <c:v>0.33985381520377222</c:v>
                </c:pt>
                <c:pt idx="1">
                  <c:v>0.33725962183055047</c:v>
                </c:pt>
                <c:pt idx="2">
                  <c:v>0.28029642157383916</c:v>
                </c:pt>
                <c:pt idx="3">
                  <c:v>0.2494921642535271</c:v>
                </c:pt>
              </c:numCache>
            </c:numRef>
          </c:val>
        </c:ser>
        <c:axId val="54821632"/>
        <c:axId val="54823168"/>
      </c:barChart>
      <c:catAx>
        <c:axId val="54821632"/>
        <c:scaling>
          <c:orientation val="minMax"/>
        </c:scaling>
        <c:axPos val="b"/>
        <c:tickLblPos val="nextTo"/>
        <c:txPr>
          <a:bodyPr/>
          <a:lstStyle/>
          <a:p>
            <a:pPr>
              <a:defRPr sz="1200"/>
            </a:pPr>
            <a:endParaRPr lang="en-US"/>
          </a:p>
        </c:txPr>
        <c:crossAx val="54823168"/>
        <c:crosses val="autoZero"/>
        <c:auto val="1"/>
        <c:lblAlgn val="ctr"/>
        <c:lblOffset val="100"/>
      </c:catAx>
      <c:valAx>
        <c:axId val="54823168"/>
        <c:scaling>
          <c:orientation val="minMax"/>
        </c:scaling>
        <c:axPos val="l"/>
        <c:majorGridlines/>
        <c:numFmt formatCode="0.0%" sourceLinked="1"/>
        <c:tickLblPos val="nextTo"/>
        <c:txPr>
          <a:bodyPr/>
          <a:lstStyle/>
          <a:p>
            <a:pPr>
              <a:defRPr sz="1200"/>
            </a:pPr>
            <a:endParaRPr lang="en-US"/>
          </a:p>
        </c:txPr>
        <c:crossAx val="54821632"/>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093282018115499"/>
          <c:y val="3.2801227914566897E-2"/>
          <c:w val="0.88395325432176008"/>
          <c:h val="0.87180543404296695"/>
        </c:manualLayout>
      </c:layout>
      <c:lineChart>
        <c:grouping val="standard"/>
        <c:ser>
          <c:idx val="0"/>
          <c:order val="0"/>
          <c:tx>
            <c:strRef>
              <c:f>Sheet1!$A$2</c:f>
              <c:strCache>
                <c:ptCount val="1"/>
                <c:pt idx="0">
                  <c:v>SSB accumulated reserve</c:v>
                </c:pt>
              </c:strCache>
            </c:strRef>
          </c:tx>
          <c:spPr>
            <a:ln w="66675">
              <a:solidFill>
                <a:schemeClr val="accent6">
                  <a:lumMod val="75000"/>
                </a:schemeClr>
              </a:solidFill>
            </a:ln>
          </c:spPr>
          <c:marker>
            <c:symbol val="none"/>
          </c:marker>
          <c:cat>
            <c:strRef>
              <c:f>Sheet1!$B$1:$BA$1</c:f>
              <c:strCache>
                <c:ptCount val="52"/>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pt idx="16">
                  <c:v>2025</c:v>
                </c:pt>
                <c:pt idx="17">
                  <c:v>2026</c:v>
                </c:pt>
                <c:pt idx="18">
                  <c:v>2027</c:v>
                </c:pt>
                <c:pt idx="19">
                  <c:v>2028</c:v>
                </c:pt>
                <c:pt idx="20">
                  <c:v>2029</c:v>
                </c:pt>
                <c:pt idx="21">
                  <c:v>2030</c:v>
                </c:pt>
                <c:pt idx="22">
                  <c:v>2031</c:v>
                </c:pt>
                <c:pt idx="23">
                  <c:v>2032</c:v>
                </c:pt>
                <c:pt idx="24">
                  <c:v>2033</c:v>
                </c:pt>
                <c:pt idx="25">
                  <c:v>2034</c:v>
                </c:pt>
                <c:pt idx="26">
                  <c:v>2035</c:v>
                </c:pt>
                <c:pt idx="27">
                  <c:v>2036</c:v>
                </c:pt>
                <c:pt idx="28">
                  <c:v>2037</c:v>
                </c:pt>
                <c:pt idx="29">
                  <c:v>2038</c:v>
                </c:pt>
                <c:pt idx="30">
                  <c:v>2039</c:v>
                </c:pt>
                <c:pt idx="31">
                  <c:v>2040</c:v>
                </c:pt>
                <c:pt idx="32">
                  <c:v>2041</c:v>
                </c:pt>
                <c:pt idx="33">
                  <c:v>2042</c:v>
                </c:pt>
                <c:pt idx="34">
                  <c:v>2043</c:v>
                </c:pt>
                <c:pt idx="35">
                  <c:v>2044</c:v>
                </c:pt>
                <c:pt idx="36">
                  <c:v>2045</c:v>
                </c:pt>
                <c:pt idx="37">
                  <c:v>2046</c:v>
                </c:pt>
                <c:pt idx="38">
                  <c:v>2047</c:v>
                </c:pt>
                <c:pt idx="39">
                  <c:v>2048</c:v>
                </c:pt>
                <c:pt idx="40">
                  <c:v>2049</c:v>
                </c:pt>
                <c:pt idx="41">
                  <c:v>2050</c:v>
                </c:pt>
                <c:pt idx="42">
                  <c:v>2051</c:v>
                </c:pt>
                <c:pt idx="43">
                  <c:v>2052</c:v>
                </c:pt>
                <c:pt idx="44">
                  <c:v>2053</c:v>
                </c:pt>
                <c:pt idx="45">
                  <c:v>2054</c:v>
                </c:pt>
                <c:pt idx="46">
                  <c:v>2055</c:v>
                </c:pt>
                <c:pt idx="47">
                  <c:v>2056</c:v>
                </c:pt>
                <c:pt idx="48">
                  <c:v>2057</c:v>
                </c:pt>
                <c:pt idx="49">
                  <c:v>2058</c:v>
                </c:pt>
                <c:pt idx="50">
                  <c:v>2059</c:v>
                </c:pt>
                <c:pt idx="51">
                  <c:v>2060</c:v>
                </c:pt>
              </c:strCache>
            </c:strRef>
          </c:cat>
          <c:val>
            <c:numRef>
              <c:f>Sheet1!$B$2:$BA$2</c:f>
              <c:numCache>
                <c:formatCode>0.0</c:formatCode>
                <c:ptCount val="52"/>
                <c:pt idx="0">
                  <c:v>712.09098840579713</c:v>
                </c:pt>
                <c:pt idx="1">
                  <c:v>362.66642243605168</c:v>
                </c:pt>
                <c:pt idx="2">
                  <c:v>-28.231742869685821</c:v>
                </c:pt>
                <c:pt idx="3">
                  <c:v>-443.77844842396098</c:v>
                </c:pt>
                <c:pt idx="4">
                  <c:v>-854.13401436884851</c:v>
                </c:pt>
                <c:pt idx="5">
                  <c:v>-1238.0255609597427</c:v>
                </c:pt>
                <c:pt idx="6">
                  <c:v>-1585.9667285801763</c:v>
                </c:pt>
                <c:pt idx="7">
                  <c:v>-1900.6859687698736</c:v>
                </c:pt>
                <c:pt idx="8">
                  <c:v>-2189.9474072021349</c:v>
                </c:pt>
                <c:pt idx="9">
                  <c:v>-2457.3333794503792</c:v>
                </c:pt>
                <c:pt idx="10">
                  <c:v>-2703.5039835584612</c:v>
                </c:pt>
                <c:pt idx="11">
                  <c:v>-2929.3729402364261</c:v>
                </c:pt>
                <c:pt idx="12">
                  <c:v>-3129.6372425659874</c:v>
                </c:pt>
                <c:pt idx="13">
                  <c:v>-3305.6710681772065</c:v>
                </c:pt>
                <c:pt idx="14">
                  <c:v>-3458.1765762405012</c:v>
                </c:pt>
                <c:pt idx="15">
                  <c:v>-3585.9193975459093</c:v>
                </c:pt>
                <c:pt idx="16">
                  <c:v>-3684.5416896361639</c:v>
                </c:pt>
                <c:pt idx="17">
                  <c:v>-3773.0442903294252</c:v>
                </c:pt>
                <c:pt idx="18">
                  <c:v>-3849.912351288473</c:v>
                </c:pt>
                <c:pt idx="19">
                  <c:v>-3915.4780868985886</c:v>
                </c:pt>
                <c:pt idx="20">
                  <c:v>-3971.1762979140181</c:v>
                </c:pt>
                <c:pt idx="21">
                  <c:v>-4018.7455063755447</c:v>
                </c:pt>
                <c:pt idx="22">
                  <c:v>-4055.3072383538292</c:v>
                </c:pt>
                <c:pt idx="23">
                  <c:v>-4082.4464842062707</c:v>
                </c:pt>
                <c:pt idx="24">
                  <c:v>-4105.28380832116</c:v>
                </c:pt>
                <c:pt idx="25">
                  <c:v>-4121.4349865073737</c:v>
                </c:pt>
                <c:pt idx="26">
                  <c:v>-4125.4078106555935</c:v>
                </c:pt>
                <c:pt idx="27">
                  <c:v>-4115.7009903846065</c:v>
                </c:pt>
                <c:pt idx="28">
                  <c:v>-4091.6842288521357</c:v>
                </c:pt>
                <c:pt idx="29">
                  <c:v>-4051.3754390383669</c:v>
                </c:pt>
                <c:pt idx="30">
                  <c:v>-3990.174462669218</c:v>
                </c:pt>
                <c:pt idx="31">
                  <c:v>-3907.1798071931007</c:v>
                </c:pt>
                <c:pt idx="32">
                  <c:v>-3813.7265720313903</c:v>
                </c:pt>
                <c:pt idx="33">
                  <c:v>-3710.6323638396861</c:v>
                </c:pt>
                <c:pt idx="34">
                  <c:v>-3598.4139705636262</c:v>
                </c:pt>
                <c:pt idx="35">
                  <c:v>-3479.5029633514541</c:v>
                </c:pt>
                <c:pt idx="36">
                  <c:v>-3358.782375672341</c:v>
                </c:pt>
                <c:pt idx="37">
                  <c:v>-3235.2128693478962</c:v>
                </c:pt>
                <c:pt idx="38">
                  <c:v>-3108.1505782131876</c:v>
                </c:pt>
                <c:pt idx="39">
                  <c:v>-2978.7885330974455</c:v>
                </c:pt>
                <c:pt idx="40">
                  <c:v>-2848.2409805579159</c:v>
                </c:pt>
                <c:pt idx="41">
                  <c:v>-2719.2111955791606</c:v>
                </c:pt>
                <c:pt idx="42">
                  <c:v>-2590.3090446634696</c:v>
                </c:pt>
                <c:pt idx="43">
                  <c:v>-2459.235289813078</c:v>
                </c:pt>
                <c:pt idx="44">
                  <c:v>-2322.7808698803506</c:v>
                </c:pt>
                <c:pt idx="45">
                  <c:v>-2175.7462804941233</c:v>
                </c:pt>
                <c:pt idx="46">
                  <c:v>-2009.7915636776852</c:v>
                </c:pt>
                <c:pt idx="47">
                  <c:v>-1815.3666341965472</c:v>
                </c:pt>
                <c:pt idx="48">
                  <c:v>-1587.0615103259756</c:v>
                </c:pt>
                <c:pt idx="49">
                  <c:v>-1320.1134262985665</c:v>
                </c:pt>
                <c:pt idx="50">
                  <c:v>-1012.0512905978137</c:v>
                </c:pt>
                <c:pt idx="51">
                  <c:v>-662.22508698631168</c:v>
                </c:pt>
              </c:numCache>
            </c:numRef>
          </c:val>
        </c:ser>
        <c:marker val="1"/>
        <c:axId val="116154368"/>
        <c:axId val="116155904"/>
      </c:lineChart>
      <c:catAx>
        <c:axId val="116154368"/>
        <c:scaling>
          <c:orientation val="minMax"/>
        </c:scaling>
        <c:axPos val="b"/>
        <c:tickLblPos val="nextTo"/>
        <c:crossAx val="116155904"/>
        <c:crosses val="autoZero"/>
        <c:auto val="1"/>
        <c:lblAlgn val="ctr"/>
        <c:lblOffset val="100"/>
      </c:catAx>
      <c:valAx>
        <c:axId val="116155904"/>
        <c:scaling>
          <c:orientation val="minMax"/>
        </c:scaling>
        <c:axPos val="l"/>
        <c:majorGridlines/>
        <c:numFmt formatCode="0.0" sourceLinked="1"/>
        <c:tickLblPos val="nextTo"/>
        <c:crossAx val="116154368"/>
        <c:crosses val="autoZero"/>
        <c:crossBetween val="between"/>
      </c:valAx>
    </c:plotArea>
    <c:legend>
      <c:legendPos val="r"/>
      <c:layout>
        <c:manualLayout>
          <c:xMode val="edge"/>
          <c:yMode val="edge"/>
          <c:x val="0.1441215869173634"/>
          <c:y val="0.84247861378438826"/>
          <c:w val="0.2509088891063968"/>
          <c:h val="5.57324231733815E-2"/>
        </c:manualLayout>
      </c:layout>
    </c:legend>
    <c:plotVisOnly val="1"/>
  </c:chart>
  <c:txPr>
    <a:bodyPr/>
    <a:lstStyle/>
    <a:p>
      <a:pPr>
        <a:defRPr sz="12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6.5440357176956621E-2"/>
          <c:y val="3.1706404206454285E-2"/>
          <c:w val="0.92080794710973879"/>
          <c:h val="0.78862731099094641"/>
        </c:manualLayout>
      </c:layout>
      <c:lineChart>
        <c:grouping val="standard"/>
        <c:ser>
          <c:idx val="0"/>
          <c:order val="0"/>
          <c:tx>
            <c:strRef>
              <c:f>Sheet1!$A$2</c:f>
              <c:strCache>
                <c:ptCount val="1"/>
                <c:pt idx="0">
                  <c:v>SSC rate to cover expenses</c:v>
                </c:pt>
              </c:strCache>
            </c:strRef>
          </c:tx>
          <c:spPr>
            <a:ln w="41275">
              <a:solidFill>
                <a:srgbClr val="C00000"/>
              </a:solidFill>
            </a:ln>
          </c:spPr>
          <c:marker>
            <c:symbol val="diamond"/>
            <c:size val="5"/>
            <c:spPr>
              <a:ln>
                <a:solidFill>
                  <a:srgbClr val="C00000"/>
                </a:solidFill>
              </a:ln>
            </c:spPr>
          </c:marker>
          <c:cat>
            <c:strRef>
              <c:f>Sheet1!$B$1:$BA$1</c:f>
              <c:strCache>
                <c:ptCount val="52"/>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pt idx="16">
                  <c:v>2025</c:v>
                </c:pt>
                <c:pt idx="17">
                  <c:v>2026</c:v>
                </c:pt>
                <c:pt idx="18">
                  <c:v>2027</c:v>
                </c:pt>
                <c:pt idx="19">
                  <c:v>2028</c:v>
                </c:pt>
                <c:pt idx="20">
                  <c:v>2029</c:v>
                </c:pt>
                <c:pt idx="21">
                  <c:v>2030</c:v>
                </c:pt>
                <c:pt idx="22">
                  <c:v>2031</c:v>
                </c:pt>
                <c:pt idx="23">
                  <c:v>2032</c:v>
                </c:pt>
                <c:pt idx="24">
                  <c:v>2033</c:v>
                </c:pt>
                <c:pt idx="25">
                  <c:v>2034</c:v>
                </c:pt>
                <c:pt idx="26">
                  <c:v>2035</c:v>
                </c:pt>
                <c:pt idx="27">
                  <c:v>2036</c:v>
                </c:pt>
                <c:pt idx="28">
                  <c:v>2037</c:v>
                </c:pt>
                <c:pt idx="29">
                  <c:v>2038</c:v>
                </c:pt>
                <c:pt idx="30">
                  <c:v>2039</c:v>
                </c:pt>
                <c:pt idx="31">
                  <c:v>2040</c:v>
                </c:pt>
                <c:pt idx="32">
                  <c:v>2041</c:v>
                </c:pt>
                <c:pt idx="33">
                  <c:v>2042</c:v>
                </c:pt>
                <c:pt idx="34">
                  <c:v>2043</c:v>
                </c:pt>
                <c:pt idx="35">
                  <c:v>2044</c:v>
                </c:pt>
                <c:pt idx="36">
                  <c:v>2045</c:v>
                </c:pt>
                <c:pt idx="37">
                  <c:v>2046</c:v>
                </c:pt>
                <c:pt idx="38">
                  <c:v>2047</c:v>
                </c:pt>
                <c:pt idx="39">
                  <c:v>2048</c:v>
                </c:pt>
                <c:pt idx="40">
                  <c:v>2049</c:v>
                </c:pt>
                <c:pt idx="41">
                  <c:v>2050</c:v>
                </c:pt>
                <c:pt idx="42">
                  <c:v>2051</c:v>
                </c:pt>
                <c:pt idx="43">
                  <c:v>2052</c:v>
                </c:pt>
                <c:pt idx="44">
                  <c:v>2053</c:v>
                </c:pt>
                <c:pt idx="45">
                  <c:v>2054</c:v>
                </c:pt>
                <c:pt idx="46">
                  <c:v>2055</c:v>
                </c:pt>
                <c:pt idx="47">
                  <c:v>2056</c:v>
                </c:pt>
                <c:pt idx="48">
                  <c:v>2057</c:v>
                </c:pt>
                <c:pt idx="49">
                  <c:v>2058</c:v>
                </c:pt>
                <c:pt idx="50">
                  <c:v>2059</c:v>
                </c:pt>
                <c:pt idx="51">
                  <c:v>2060</c:v>
                </c:pt>
              </c:strCache>
            </c:strRef>
          </c:cat>
          <c:val>
            <c:numRef>
              <c:f>Sheet1!$B$2:$BA$2</c:f>
              <c:numCache>
                <c:formatCode>0.0%</c:formatCode>
                <c:ptCount val="52"/>
                <c:pt idx="0">
                  <c:v>0.41450067959360215</c:v>
                </c:pt>
                <c:pt idx="1">
                  <c:v>0.47464578894861542</c:v>
                </c:pt>
                <c:pt idx="2">
                  <c:v>0.45504586272443298</c:v>
                </c:pt>
                <c:pt idx="3">
                  <c:v>0.45342317584037217</c:v>
                </c:pt>
                <c:pt idx="4">
                  <c:v>0.44756486390801986</c:v>
                </c:pt>
                <c:pt idx="5">
                  <c:v>0.43632808248624655</c:v>
                </c:pt>
                <c:pt idx="6">
                  <c:v>0.42248816134790845</c:v>
                </c:pt>
                <c:pt idx="7">
                  <c:v>0.41040283373344494</c:v>
                </c:pt>
                <c:pt idx="8">
                  <c:v>0.40147826093975347</c:v>
                </c:pt>
                <c:pt idx="9">
                  <c:v>0.39399844564017067</c:v>
                </c:pt>
                <c:pt idx="10">
                  <c:v>0.3870786077079571</c:v>
                </c:pt>
                <c:pt idx="11">
                  <c:v>0.38074693399229104</c:v>
                </c:pt>
                <c:pt idx="12">
                  <c:v>0.37362962559597146</c:v>
                </c:pt>
                <c:pt idx="13">
                  <c:v>0.36722856047568941</c:v>
                </c:pt>
                <c:pt idx="14">
                  <c:v>0.36137890532311018</c:v>
                </c:pt>
                <c:pt idx="15">
                  <c:v>0.35568923451717743</c:v>
                </c:pt>
                <c:pt idx="16">
                  <c:v>0.34961521616003804</c:v>
                </c:pt>
                <c:pt idx="17">
                  <c:v>0.34724705725018873</c:v>
                </c:pt>
                <c:pt idx="18">
                  <c:v>0.34479126678410577</c:v>
                </c:pt>
                <c:pt idx="19">
                  <c:v>0.34254409225741411</c:v>
                </c:pt>
                <c:pt idx="20">
                  <c:v>0.34065311440006341</c:v>
                </c:pt>
                <c:pt idx="21">
                  <c:v>0.33913902091151804</c:v>
                </c:pt>
                <c:pt idx="22">
                  <c:v>0.33731728356178842</c:v>
                </c:pt>
                <c:pt idx="23">
                  <c:v>0.33583364272250482</c:v>
                </c:pt>
                <c:pt idx="24">
                  <c:v>0.33512371206470704</c:v>
                </c:pt>
                <c:pt idx="25">
                  <c:v>0.334152593991416</c:v>
                </c:pt>
                <c:pt idx="26">
                  <c:v>0.33256465381299843</c:v>
                </c:pt>
                <c:pt idx="27">
                  <c:v>0.33089119186203564</c:v>
                </c:pt>
                <c:pt idx="28">
                  <c:v>0.32923309759610081</c:v>
                </c:pt>
                <c:pt idx="29">
                  <c:v>0.32743292790679784</c:v>
                </c:pt>
                <c:pt idx="30">
                  <c:v>0.32520839082010106</c:v>
                </c:pt>
                <c:pt idx="31">
                  <c:v>0.32299696549609791</c:v>
                </c:pt>
                <c:pt idx="32">
                  <c:v>0.32206520371978392</c:v>
                </c:pt>
                <c:pt idx="33">
                  <c:v>0.32123446221303231</c:v>
                </c:pt>
                <c:pt idx="34">
                  <c:v>0.32046902559000945</c:v>
                </c:pt>
                <c:pt idx="35">
                  <c:v>0.31995838422955569</c:v>
                </c:pt>
                <c:pt idx="36">
                  <c:v>0.31992404969353516</c:v>
                </c:pt>
                <c:pt idx="37">
                  <c:v>0.31976412249667496</c:v>
                </c:pt>
                <c:pt idx="38">
                  <c:v>0.31954725482038904</c:v>
                </c:pt>
                <c:pt idx="39">
                  <c:v>0.31944142978160123</c:v>
                </c:pt>
                <c:pt idx="40">
                  <c:v>0.31943837330714786</c:v>
                </c:pt>
                <c:pt idx="41">
                  <c:v>0.31969212515294104</c:v>
                </c:pt>
                <c:pt idx="42">
                  <c:v>0.31981786384299293</c:v>
                </c:pt>
                <c:pt idx="43">
                  <c:v>0.31974681981722658</c:v>
                </c:pt>
                <c:pt idx="44">
                  <c:v>0.31940242433487726</c:v>
                </c:pt>
                <c:pt idx="45">
                  <c:v>0.31862236727296245</c:v>
                </c:pt>
                <c:pt idx="46">
                  <c:v>0.31716578902464349</c:v>
                </c:pt>
                <c:pt idx="47">
                  <c:v>0.31497746708079094</c:v>
                </c:pt>
                <c:pt idx="48">
                  <c:v>0.31240638459490666</c:v>
                </c:pt>
                <c:pt idx="49">
                  <c:v>0.30952139931912054</c:v>
                </c:pt>
                <c:pt idx="50">
                  <c:v>0.30651426474077798</c:v>
                </c:pt>
                <c:pt idx="51">
                  <c:v>0.30353591341906438</c:v>
                </c:pt>
              </c:numCache>
            </c:numRef>
          </c:val>
        </c:ser>
        <c:ser>
          <c:idx val="1"/>
          <c:order val="1"/>
          <c:tx>
            <c:strRef>
              <c:f>Sheet1!$A$3</c:f>
              <c:strCache>
                <c:ptCount val="1"/>
                <c:pt idx="0">
                  <c:v>SSC rate</c:v>
                </c:pt>
              </c:strCache>
            </c:strRef>
          </c:tx>
          <c:cat>
            <c:strRef>
              <c:f>Sheet1!$B$1:$BA$1</c:f>
              <c:strCache>
                <c:ptCount val="52"/>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pt idx="16">
                  <c:v>2025</c:v>
                </c:pt>
                <c:pt idx="17">
                  <c:v>2026</c:v>
                </c:pt>
                <c:pt idx="18">
                  <c:v>2027</c:v>
                </c:pt>
                <c:pt idx="19">
                  <c:v>2028</c:v>
                </c:pt>
                <c:pt idx="20">
                  <c:v>2029</c:v>
                </c:pt>
                <c:pt idx="21">
                  <c:v>2030</c:v>
                </c:pt>
                <c:pt idx="22">
                  <c:v>2031</c:v>
                </c:pt>
                <c:pt idx="23">
                  <c:v>2032</c:v>
                </c:pt>
                <c:pt idx="24">
                  <c:v>2033</c:v>
                </c:pt>
                <c:pt idx="25">
                  <c:v>2034</c:v>
                </c:pt>
                <c:pt idx="26">
                  <c:v>2035</c:v>
                </c:pt>
                <c:pt idx="27">
                  <c:v>2036</c:v>
                </c:pt>
                <c:pt idx="28">
                  <c:v>2037</c:v>
                </c:pt>
                <c:pt idx="29">
                  <c:v>2038</c:v>
                </c:pt>
                <c:pt idx="30">
                  <c:v>2039</c:v>
                </c:pt>
                <c:pt idx="31">
                  <c:v>2040</c:v>
                </c:pt>
                <c:pt idx="32">
                  <c:v>2041</c:v>
                </c:pt>
                <c:pt idx="33">
                  <c:v>2042</c:v>
                </c:pt>
                <c:pt idx="34">
                  <c:v>2043</c:v>
                </c:pt>
                <c:pt idx="35">
                  <c:v>2044</c:v>
                </c:pt>
                <c:pt idx="36">
                  <c:v>2045</c:v>
                </c:pt>
                <c:pt idx="37">
                  <c:v>2046</c:v>
                </c:pt>
                <c:pt idx="38">
                  <c:v>2047</c:v>
                </c:pt>
                <c:pt idx="39">
                  <c:v>2048</c:v>
                </c:pt>
                <c:pt idx="40">
                  <c:v>2049</c:v>
                </c:pt>
                <c:pt idx="41">
                  <c:v>2050</c:v>
                </c:pt>
                <c:pt idx="42">
                  <c:v>2051</c:v>
                </c:pt>
                <c:pt idx="43">
                  <c:v>2052</c:v>
                </c:pt>
                <c:pt idx="44">
                  <c:v>2053</c:v>
                </c:pt>
                <c:pt idx="45">
                  <c:v>2054</c:v>
                </c:pt>
                <c:pt idx="46">
                  <c:v>2055</c:v>
                </c:pt>
                <c:pt idx="47">
                  <c:v>2056</c:v>
                </c:pt>
                <c:pt idx="48">
                  <c:v>2057</c:v>
                </c:pt>
                <c:pt idx="49">
                  <c:v>2058</c:v>
                </c:pt>
                <c:pt idx="50">
                  <c:v>2059</c:v>
                </c:pt>
                <c:pt idx="51">
                  <c:v>2060</c:v>
                </c:pt>
              </c:strCache>
            </c:strRef>
          </c:cat>
          <c:val>
            <c:numRef>
              <c:f>Sheet1!$B$3:$BA$3</c:f>
              <c:numCache>
                <c:formatCode>0.00%</c:formatCode>
                <c:ptCount val="52"/>
                <c:pt idx="0">
                  <c:v>0.33090000000000036</c:v>
                </c:pt>
                <c:pt idx="1">
                  <c:v>0.33090000000000036</c:v>
                </c:pt>
                <c:pt idx="2">
                  <c:v>0.35090000000000021</c:v>
                </c:pt>
                <c:pt idx="3">
                  <c:v>0.35090000000000021</c:v>
                </c:pt>
                <c:pt idx="4">
                  <c:v>0.35090000000000021</c:v>
                </c:pt>
                <c:pt idx="5">
                  <c:v>0.35090000000000021</c:v>
                </c:pt>
                <c:pt idx="6">
                  <c:v>0.35090000000000021</c:v>
                </c:pt>
                <c:pt idx="7">
                  <c:v>0.35090000000000021</c:v>
                </c:pt>
                <c:pt idx="8">
                  <c:v>0.35090000000000021</c:v>
                </c:pt>
                <c:pt idx="9">
                  <c:v>0.35090000000000021</c:v>
                </c:pt>
                <c:pt idx="10">
                  <c:v>0.35090000000000021</c:v>
                </c:pt>
                <c:pt idx="11">
                  <c:v>0.35090000000000021</c:v>
                </c:pt>
                <c:pt idx="12">
                  <c:v>0.35090000000000021</c:v>
                </c:pt>
                <c:pt idx="13">
                  <c:v>0.35090000000000021</c:v>
                </c:pt>
                <c:pt idx="14">
                  <c:v>0.35090000000000021</c:v>
                </c:pt>
                <c:pt idx="15">
                  <c:v>0.35090000000000021</c:v>
                </c:pt>
                <c:pt idx="16">
                  <c:v>0.35090000000000021</c:v>
                </c:pt>
                <c:pt idx="17">
                  <c:v>0.35090000000000021</c:v>
                </c:pt>
                <c:pt idx="18">
                  <c:v>0.35090000000000021</c:v>
                </c:pt>
                <c:pt idx="19">
                  <c:v>0.35090000000000021</c:v>
                </c:pt>
                <c:pt idx="20">
                  <c:v>0.35090000000000021</c:v>
                </c:pt>
                <c:pt idx="21">
                  <c:v>0.35090000000000021</c:v>
                </c:pt>
                <c:pt idx="22">
                  <c:v>0.35090000000000021</c:v>
                </c:pt>
                <c:pt idx="23">
                  <c:v>0.35090000000000021</c:v>
                </c:pt>
                <c:pt idx="24">
                  <c:v>0.35090000000000021</c:v>
                </c:pt>
                <c:pt idx="25">
                  <c:v>0.35090000000000021</c:v>
                </c:pt>
                <c:pt idx="26">
                  <c:v>0.35090000000000021</c:v>
                </c:pt>
                <c:pt idx="27">
                  <c:v>0.35090000000000021</c:v>
                </c:pt>
                <c:pt idx="28">
                  <c:v>0.35090000000000021</c:v>
                </c:pt>
                <c:pt idx="29">
                  <c:v>0.35090000000000021</c:v>
                </c:pt>
                <c:pt idx="30">
                  <c:v>0.35090000000000021</c:v>
                </c:pt>
                <c:pt idx="31">
                  <c:v>0.35090000000000021</c:v>
                </c:pt>
                <c:pt idx="32">
                  <c:v>0.35090000000000021</c:v>
                </c:pt>
                <c:pt idx="33">
                  <c:v>0.35090000000000021</c:v>
                </c:pt>
                <c:pt idx="34">
                  <c:v>0.35090000000000021</c:v>
                </c:pt>
                <c:pt idx="35">
                  <c:v>0.35090000000000021</c:v>
                </c:pt>
                <c:pt idx="36">
                  <c:v>0.35090000000000021</c:v>
                </c:pt>
                <c:pt idx="37">
                  <c:v>0.35090000000000021</c:v>
                </c:pt>
                <c:pt idx="38">
                  <c:v>0.35090000000000021</c:v>
                </c:pt>
                <c:pt idx="39">
                  <c:v>0.35090000000000021</c:v>
                </c:pt>
                <c:pt idx="40">
                  <c:v>0.35090000000000021</c:v>
                </c:pt>
                <c:pt idx="41">
                  <c:v>0.35090000000000021</c:v>
                </c:pt>
                <c:pt idx="42">
                  <c:v>0.35090000000000021</c:v>
                </c:pt>
                <c:pt idx="43">
                  <c:v>0.35090000000000021</c:v>
                </c:pt>
                <c:pt idx="44">
                  <c:v>0.35090000000000021</c:v>
                </c:pt>
                <c:pt idx="45">
                  <c:v>0.35090000000000021</c:v>
                </c:pt>
                <c:pt idx="46">
                  <c:v>0.35090000000000021</c:v>
                </c:pt>
                <c:pt idx="47">
                  <c:v>0.35090000000000021</c:v>
                </c:pt>
                <c:pt idx="48">
                  <c:v>0.35090000000000021</c:v>
                </c:pt>
                <c:pt idx="49">
                  <c:v>0.35090000000000021</c:v>
                </c:pt>
                <c:pt idx="50">
                  <c:v>0.35090000000000021</c:v>
                </c:pt>
                <c:pt idx="51">
                  <c:v>0.35090000000000021</c:v>
                </c:pt>
              </c:numCache>
            </c:numRef>
          </c:val>
        </c:ser>
        <c:marker val="1"/>
        <c:axId val="128145280"/>
        <c:axId val="128146816"/>
      </c:lineChart>
      <c:catAx>
        <c:axId val="128145280"/>
        <c:scaling>
          <c:orientation val="minMax"/>
        </c:scaling>
        <c:axPos val="b"/>
        <c:majorTickMark val="none"/>
        <c:tickLblPos val="nextTo"/>
        <c:txPr>
          <a:bodyPr/>
          <a:lstStyle/>
          <a:p>
            <a:pPr>
              <a:defRPr sz="1100"/>
            </a:pPr>
            <a:endParaRPr lang="en-US"/>
          </a:p>
        </c:txPr>
        <c:crossAx val="128146816"/>
        <c:crossesAt val="0"/>
        <c:auto val="1"/>
        <c:lblAlgn val="ctr"/>
        <c:lblOffset val="100"/>
      </c:catAx>
      <c:valAx>
        <c:axId val="128146816"/>
        <c:scaling>
          <c:orientation val="minMax"/>
          <c:max val="0.5"/>
        </c:scaling>
        <c:axPos val="l"/>
        <c:majorGridlines/>
        <c:numFmt formatCode="0.0%" sourceLinked="1"/>
        <c:majorTickMark val="none"/>
        <c:tickLblPos val="nextTo"/>
        <c:txPr>
          <a:bodyPr/>
          <a:lstStyle/>
          <a:p>
            <a:pPr>
              <a:defRPr sz="1100"/>
            </a:pPr>
            <a:endParaRPr lang="en-US"/>
          </a:p>
        </c:txPr>
        <c:crossAx val="128145280"/>
        <c:crosses val="autoZero"/>
        <c:crossBetween val="between"/>
      </c:valAx>
    </c:plotArea>
    <c:legend>
      <c:legendPos val="r"/>
      <c:layout>
        <c:manualLayout>
          <c:xMode val="edge"/>
          <c:yMode val="edge"/>
          <c:x val="0.15819714717894873"/>
          <c:y val="0.68727404605317144"/>
          <c:w val="0.5832838169700737"/>
          <c:h val="0.14929397644341891"/>
        </c:manualLayout>
      </c:layout>
      <c:txPr>
        <a:bodyPr/>
        <a:lstStyle/>
        <a:p>
          <a:pPr>
            <a:defRPr sz="1400"/>
          </a:pPr>
          <a:endParaRPr lang="en-US"/>
        </a:p>
      </c:txPr>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952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952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52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52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952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2326F8C-098C-47FE-99E5-9431A5308F95}" type="slidenum">
              <a:rPr lang="en-GB"/>
              <a:pPr/>
              <a:t>‹#›</a:t>
            </a:fld>
            <a:endParaRPr lang="en-GB" dirty="0"/>
          </a:p>
        </p:txBody>
      </p:sp>
    </p:spTree>
    <p:extLst>
      <p:ext uri="{BB962C8B-B14F-4D97-AF65-F5344CB8AC3E}">
        <p14:creationId xmlns:p14="http://schemas.microsoft.com/office/powerpoint/2010/main" xmlns="" val="17098858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D2326F8C-098C-47FE-99E5-9431A5308F95}" type="slidenum">
              <a:rPr lang="en-GB" smtClean="0"/>
              <a:pPr/>
              <a:t>1</a:t>
            </a:fld>
            <a:endParaRPr lang="en-GB" dirty="0"/>
          </a:p>
        </p:txBody>
      </p:sp>
    </p:spTree>
    <p:extLst>
      <p:ext uri="{BB962C8B-B14F-4D97-AF65-F5344CB8AC3E}">
        <p14:creationId xmlns:p14="http://schemas.microsoft.com/office/powerpoint/2010/main" xmlns="" val="3607450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F796C525-40FA-4898-AA28-8AEE752F91F6}" type="slidenum">
              <a:rPr lang="lv-LV" smtClean="0"/>
              <a:pPr/>
              <a:t>10</a:t>
            </a:fld>
            <a:endParaRPr lang="lv-LV" dirty="0"/>
          </a:p>
        </p:txBody>
      </p:sp>
    </p:spTree>
    <p:extLst>
      <p:ext uri="{BB962C8B-B14F-4D97-AF65-F5344CB8AC3E}">
        <p14:creationId xmlns:p14="http://schemas.microsoft.com/office/powerpoint/2010/main" xmlns="" val="311420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noProof="0" dirty="0" smtClean="0"/>
              <a:t>.</a:t>
            </a:r>
            <a:endParaRPr lang="en-GB" noProof="0" dirty="0"/>
          </a:p>
        </p:txBody>
      </p:sp>
      <p:sp>
        <p:nvSpPr>
          <p:cNvPr id="4" name="Slide Number Placeholder 3"/>
          <p:cNvSpPr>
            <a:spLocks noGrp="1"/>
          </p:cNvSpPr>
          <p:nvPr>
            <p:ph type="sldNum" sz="quarter" idx="10"/>
          </p:nvPr>
        </p:nvSpPr>
        <p:spPr/>
        <p:txBody>
          <a:bodyPr/>
          <a:lstStyle/>
          <a:p>
            <a:fld id="{D2326F8C-098C-47FE-99E5-9431A5308F95}" type="slidenum">
              <a:rPr lang="en-GB" smtClean="0"/>
              <a:pPr/>
              <a:t>2</a:t>
            </a:fld>
            <a:endParaRPr lang="en-GB" dirty="0"/>
          </a:p>
        </p:txBody>
      </p:sp>
    </p:spTree>
    <p:extLst>
      <p:ext uri="{BB962C8B-B14F-4D97-AF65-F5344CB8AC3E}">
        <p14:creationId xmlns:p14="http://schemas.microsoft.com/office/powerpoint/2010/main" xmlns="" val="2184105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noProof="0" dirty="0" smtClean="0"/>
              <a:t>State budget direct commitments are reflected in the budget and the government has full information. Identified problem is that current liabilities of the central government makes a considerable share and therefore elasticity of budget expenditures is limited.</a:t>
            </a:r>
            <a:endParaRPr lang="en-GB" noProof="0" dirty="0"/>
          </a:p>
        </p:txBody>
      </p:sp>
      <p:sp>
        <p:nvSpPr>
          <p:cNvPr id="4" name="Slide Number Placeholder 3"/>
          <p:cNvSpPr>
            <a:spLocks noGrp="1"/>
          </p:cNvSpPr>
          <p:nvPr>
            <p:ph type="sldNum" sz="quarter" idx="10"/>
          </p:nvPr>
        </p:nvSpPr>
        <p:spPr/>
        <p:txBody>
          <a:bodyPr/>
          <a:lstStyle/>
          <a:p>
            <a:fld id="{D2326F8C-098C-47FE-99E5-9431A5308F95}" type="slidenum">
              <a:rPr lang="en-GB" smtClean="0"/>
              <a:pPr/>
              <a:t>3</a:t>
            </a:fld>
            <a:endParaRPr lang="en-GB" dirty="0"/>
          </a:p>
        </p:txBody>
      </p:sp>
    </p:spTree>
    <p:extLst>
      <p:ext uri="{BB962C8B-B14F-4D97-AF65-F5344CB8AC3E}">
        <p14:creationId xmlns:p14="http://schemas.microsoft.com/office/powerpoint/2010/main" xmlns="" val="965334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D2326F8C-098C-47FE-99E5-9431A5308F95}" type="slidenum">
              <a:rPr lang="en-GB" smtClean="0"/>
              <a:pPr/>
              <a:t>4</a:t>
            </a:fld>
            <a:endParaRPr lang="en-GB" dirty="0"/>
          </a:p>
        </p:txBody>
      </p:sp>
    </p:spTree>
    <p:extLst>
      <p:ext uri="{BB962C8B-B14F-4D97-AF65-F5344CB8AC3E}">
        <p14:creationId xmlns:p14="http://schemas.microsoft.com/office/powerpoint/2010/main" xmlns="" val="214368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D2326F8C-098C-47FE-99E5-9431A5308F95}" type="slidenum">
              <a:rPr lang="en-GB" smtClean="0"/>
              <a:pPr/>
              <a:t>5</a:t>
            </a:fld>
            <a:endParaRPr lang="en-GB" dirty="0"/>
          </a:p>
        </p:txBody>
      </p:sp>
    </p:spTree>
    <p:extLst>
      <p:ext uri="{BB962C8B-B14F-4D97-AF65-F5344CB8AC3E}">
        <p14:creationId xmlns:p14="http://schemas.microsoft.com/office/powerpoint/2010/main" xmlns="" val="1415185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D2326F8C-098C-47FE-99E5-9431A5308F95}" type="slidenum">
              <a:rPr lang="en-GB" smtClean="0"/>
              <a:pPr/>
              <a:t>6</a:t>
            </a:fld>
            <a:endParaRPr lang="en-GB" dirty="0"/>
          </a:p>
        </p:txBody>
      </p:sp>
    </p:spTree>
    <p:extLst>
      <p:ext uri="{BB962C8B-B14F-4D97-AF65-F5344CB8AC3E}">
        <p14:creationId xmlns:p14="http://schemas.microsoft.com/office/powerpoint/2010/main" xmlns="" val="252886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326F8C-098C-47FE-99E5-9431A5308F95}"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D2326F8C-098C-47FE-99E5-9431A5308F95}" type="slidenum">
              <a:rPr lang="en-GB" smtClean="0"/>
              <a:pPr/>
              <a:t>8</a:t>
            </a:fld>
            <a:endParaRPr lang="en-GB" dirty="0"/>
          </a:p>
        </p:txBody>
      </p:sp>
    </p:spTree>
    <p:extLst>
      <p:ext uri="{BB962C8B-B14F-4D97-AF65-F5344CB8AC3E}">
        <p14:creationId xmlns:p14="http://schemas.microsoft.com/office/powerpoint/2010/main" xmlns="" val="4041961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D2326F8C-098C-47FE-99E5-9431A5308F95}" type="slidenum">
              <a:rPr lang="en-GB" smtClean="0"/>
              <a:pPr/>
              <a:t>9</a:t>
            </a:fld>
            <a:endParaRPr lang="en-GB" dirty="0"/>
          </a:p>
        </p:txBody>
      </p:sp>
    </p:spTree>
    <p:extLst>
      <p:ext uri="{BB962C8B-B14F-4D97-AF65-F5344CB8AC3E}">
        <p14:creationId xmlns:p14="http://schemas.microsoft.com/office/powerpoint/2010/main" xmlns="" val="408472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v-LV"/>
          </a:p>
        </p:txBody>
      </p:sp>
      <p:sp>
        <p:nvSpPr>
          <p:cNvPr id="4" name="Datuma vietturis 3"/>
          <p:cNvSpPr>
            <a:spLocks noGrp="1"/>
          </p:cNvSpPr>
          <p:nvPr>
            <p:ph type="dt" sz="half" idx="10"/>
          </p:nvPr>
        </p:nvSpPr>
        <p:spPr/>
        <p:txBody>
          <a:bodyPr/>
          <a:lstStyle>
            <a:lvl1pPr>
              <a:defRPr/>
            </a:lvl1pPr>
          </a:lstStyle>
          <a:p>
            <a:endParaRPr lang="en-US" dirty="0"/>
          </a:p>
        </p:txBody>
      </p:sp>
      <p:sp>
        <p:nvSpPr>
          <p:cNvPr id="5" name="Kājenes vietturis 4"/>
          <p:cNvSpPr>
            <a:spLocks noGrp="1"/>
          </p:cNvSpPr>
          <p:nvPr>
            <p:ph type="ftr" sz="quarter" idx="11"/>
          </p:nvPr>
        </p:nvSpPr>
        <p:spPr/>
        <p:txBody>
          <a:bodyPr/>
          <a:lstStyle>
            <a:lvl1pPr>
              <a:defRPr/>
            </a:lvl1pPr>
          </a:lstStyle>
          <a:p>
            <a:endParaRPr lang="en-US" dirty="0"/>
          </a:p>
        </p:txBody>
      </p:sp>
      <p:sp>
        <p:nvSpPr>
          <p:cNvPr id="6" name="Slaida numura vietturis 5"/>
          <p:cNvSpPr>
            <a:spLocks noGrp="1"/>
          </p:cNvSpPr>
          <p:nvPr>
            <p:ph type="sldNum" sz="quarter" idx="12"/>
          </p:nvPr>
        </p:nvSpPr>
        <p:spPr/>
        <p:txBody>
          <a:bodyPr/>
          <a:lstStyle>
            <a:lvl1pPr>
              <a:defRPr/>
            </a:lvl1pPr>
          </a:lstStyle>
          <a:p>
            <a:fld id="{B159C197-0875-476A-950C-A84A247DECF7}"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Vertikāls teksta vietturis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uma vietturis 3"/>
          <p:cNvSpPr>
            <a:spLocks noGrp="1"/>
          </p:cNvSpPr>
          <p:nvPr>
            <p:ph type="dt" sz="half" idx="10"/>
          </p:nvPr>
        </p:nvSpPr>
        <p:spPr/>
        <p:txBody>
          <a:bodyPr/>
          <a:lstStyle>
            <a:lvl1pPr>
              <a:defRPr/>
            </a:lvl1pPr>
          </a:lstStyle>
          <a:p>
            <a:endParaRPr lang="en-US" dirty="0"/>
          </a:p>
        </p:txBody>
      </p:sp>
      <p:sp>
        <p:nvSpPr>
          <p:cNvPr id="5" name="Kājenes vietturis 4"/>
          <p:cNvSpPr>
            <a:spLocks noGrp="1"/>
          </p:cNvSpPr>
          <p:nvPr>
            <p:ph type="ftr" sz="quarter" idx="11"/>
          </p:nvPr>
        </p:nvSpPr>
        <p:spPr/>
        <p:txBody>
          <a:bodyPr/>
          <a:lstStyle>
            <a:lvl1pPr>
              <a:defRPr/>
            </a:lvl1pPr>
          </a:lstStyle>
          <a:p>
            <a:endParaRPr lang="en-US" dirty="0"/>
          </a:p>
        </p:txBody>
      </p:sp>
      <p:sp>
        <p:nvSpPr>
          <p:cNvPr id="6" name="Slaida numura vietturis 5"/>
          <p:cNvSpPr>
            <a:spLocks noGrp="1"/>
          </p:cNvSpPr>
          <p:nvPr>
            <p:ph type="sldNum" sz="quarter" idx="12"/>
          </p:nvPr>
        </p:nvSpPr>
        <p:spPr/>
        <p:txBody>
          <a:bodyPr/>
          <a:lstStyle>
            <a:lvl1pPr>
              <a:defRPr/>
            </a:lvl1pPr>
          </a:lstStyle>
          <a:p>
            <a:fld id="{27604444-C1A9-49F0-886B-C8919A8C448D}"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996113" y="304800"/>
            <a:ext cx="2166937" cy="5715000"/>
          </a:xfrm>
        </p:spPr>
        <p:txBody>
          <a:bodyPr vert="eaVert"/>
          <a:lstStyle/>
          <a:p>
            <a:r>
              <a:rPr lang="en-US" smtClean="0"/>
              <a:t>Click to edit Master title style</a:t>
            </a:r>
            <a:endParaRPr lang="lv-LV"/>
          </a:p>
        </p:txBody>
      </p:sp>
      <p:sp>
        <p:nvSpPr>
          <p:cNvPr id="3" name="Vertikāls teksta vietturis 2"/>
          <p:cNvSpPr>
            <a:spLocks noGrp="1"/>
          </p:cNvSpPr>
          <p:nvPr>
            <p:ph type="body" orient="vert" idx="1"/>
          </p:nvPr>
        </p:nvSpPr>
        <p:spPr>
          <a:xfrm>
            <a:off x="495300" y="304800"/>
            <a:ext cx="634841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uma vietturis 3"/>
          <p:cNvSpPr>
            <a:spLocks noGrp="1"/>
          </p:cNvSpPr>
          <p:nvPr>
            <p:ph type="dt" sz="half" idx="10"/>
          </p:nvPr>
        </p:nvSpPr>
        <p:spPr/>
        <p:txBody>
          <a:bodyPr/>
          <a:lstStyle>
            <a:lvl1pPr>
              <a:defRPr/>
            </a:lvl1pPr>
          </a:lstStyle>
          <a:p>
            <a:endParaRPr lang="en-US" dirty="0"/>
          </a:p>
        </p:txBody>
      </p:sp>
      <p:sp>
        <p:nvSpPr>
          <p:cNvPr id="5" name="Kājenes vietturis 4"/>
          <p:cNvSpPr>
            <a:spLocks noGrp="1"/>
          </p:cNvSpPr>
          <p:nvPr>
            <p:ph type="ftr" sz="quarter" idx="11"/>
          </p:nvPr>
        </p:nvSpPr>
        <p:spPr/>
        <p:txBody>
          <a:bodyPr/>
          <a:lstStyle>
            <a:lvl1pPr>
              <a:defRPr/>
            </a:lvl1pPr>
          </a:lstStyle>
          <a:p>
            <a:endParaRPr lang="en-US" dirty="0"/>
          </a:p>
        </p:txBody>
      </p:sp>
      <p:sp>
        <p:nvSpPr>
          <p:cNvPr id="6" name="Slaida numura vietturis 5"/>
          <p:cNvSpPr>
            <a:spLocks noGrp="1"/>
          </p:cNvSpPr>
          <p:nvPr>
            <p:ph type="sldNum" sz="quarter" idx="12"/>
          </p:nvPr>
        </p:nvSpPr>
        <p:spPr/>
        <p:txBody>
          <a:bodyPr/>
          <a:lstStyle>
            <a:lvl1pPr>
              <a:defRPr/>
            </a:lvl1pPr>
          </a:lstStyle>
          <a:p>
            <a:fld id="{F8819282-BC96-45BA-966C-BAE5676C8BF1}"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uma vietturis 3"/>
          <p:cNvSpPr>
            <a:spLocks noGrp="1"/>
          </p:cNvSpPr>
          <p:nvPr>
            <p:ph type="dt" sz="half" idx="10"/>
          </p:nvPr>
        </p:nvSpPr>
        <p:spPr/>
        <p:txBody>
          <a:bodyPr/>
          <a:lstStyle>
            <a:lvl1pPr>
              <a:defRPr/>
            </a:lvl1pPr>
          </a:lstStyle>
          <a:p>
            <a:endParaRPr lang="en-US" dirty="0"/>
          </a:p>
        </p:txBody>
      </p:sp>
      <p:sp>
        <p:nvSpPr>
          <p:cNvPr id="5" name="Kājenes vietturis 4"/>
          <p:cNvSpPr>
            <a:spLocks noGrp="1"/>
          </p:cNvSpPr>
          <p:nvPr>
            <p:ph type="ftr" sz="quarter" idx="11"/>
          </p:nvPr>
        </p:nvSpPr>
        <p:spPr/>
        <p:txBody>
          <a:bodyPr/>
          <a:lstStyle>
            <a:lvl1pPr>
              <a:defRPr/>
            </a:lvl1pPr>
          </a:lstStyle>
          <a:p>
            <a:endParaRPr lang="en-US" dirty="0"/>
          </a:p>
        </p:txBody>
      </p:sp>
      <p:sp>
        <p:nvSpPr>
          <p:cNvPr id="6" name="Slaida numura vietturis 5"/>
          <p:cNvSpPr>
            <a:spLocks noGrp="1"/>
          </p:cNvSpPr>
          <p:nvPr>
            <p:ph type="sldNum" sz="quarter" idx="12"/>
          </p:nvPr>
        </p:nvSpPr>
        <p:spPr/>
        <p:txBody>
          <a:bodyPr/>
          <a:lstStyle>
            <a:lvl1pPr>
              <a:defRPr/>
            </a:lvl1pPr>
          </a:lstStyle>
          <a:p>
            <a:fld id="{8FEA0BA8-638E-4566-936C-716B8707929C}"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uma vietturis 3"/>
          <p:cNvSpPr>
            <a:spLocks noGrp="1"/>
          </p:cNvSpPr>
          <p:nvPr>
            <p:ph type="dt" sz="half" idx="10"/>
          </p:nvPr>
        </p:nvSpPr>
        <p:spPr/>
        <p:txBody>
          <a:bodyPr/>
          <a:lstStyle>
            <a:lvl1pPr>
              <a:defRPr/>
            </a:lvl1pPr>
          </a:lstStyle>
          <a:p>
            <a:endParaRPr lang="en-US" dirty="0"/>
          </a:p>
        </p:txBody>
      </p:sp>
      <p:sp>
        <p:nvSpPr>
          <p:cNvPr id="5" name="Kājenes vietturis 4"/>
          <p:cNvSpPr>
            <a:spLocks noGrp="1"/>
          </p:cNvSpPr>
          <p:nvPr>
            <p:ph type="ftr" sz="quarter" idx="11"/>
          </p:nvPr>
        </p:nvSpPr>
        <p:spPr/>
        <p:txBody>
          <a:bodyPr/>
          <a:lstStyle>
            <a:lvl1pPr>
              <a:defRPr/>
            </a:lvl1pPr>
          </a:lstStyle>
          <a:p>
            <a:endParaRPr lang="en-US" dirty="0"/>
          </a:p>
        </p:txBody>
      </p:sp>
      <p:sp>
        <p:nvSpPr>
          <p:cNvPr id="6" name="Slaida numura vietturis 5"/>
          <p:cNvSpPr>
            <a:spLocks noGrp="1"/>
          </p:cNvSpPr>
          <p:nvPr>
            <p:ph type="sldNum" sz="quarter" idx="12"/>
          </p:nvPr>
        </p:nvSpPr>
        <p:spPr/>
        <p:txBody>
          <a:bodyPr/>
          <a:lstStyle>
            <a:lvl1pPr>
              <a:defRPr/>
            </a:lvl1pPr>
          </a:lstStyle>
          <a:p>
            <a:fld id="{567F556D-0932-4CD5-AB8D-B92BC556F45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sz="half" idx="1"/>
          </p:nvPr>
        </p:nvSpPr>
        <p:spPr>
          <a:xfrm>
            <a:off x="495300"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Satura vietturis 3"/>
          <p:cNvSpPr>
            <a:spLocks noGrp="1"/>
          </p:cNvSpPr>
          <p:nvPr>
            <p:ph sz="half" idx="2"/>
          </p:nvPr>
        </p:nvSpPr>
        <p:spPr>
          <a:xfrm>
            <a:off x="4905375"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uma vietturis 4"/>
          <p:cNvSpPr>
            <a:spLocks noGrp="1"/>
          </p:cNvSpPr>
          <p:nvPr>
            <p:ph type="dt" sz="half" idx="10"/>
          </p:nvPr>
        </p:nvSpPr>
        <p:spPr/>
        <p:txBody>
          <a:bodyPr/>
          <a:lstStyle>
            <a:lvl1pPr>
              <a:defRPr/>
            </a:lvl1pPr>
          </a:lstStyle>
          <a:p>
            <a:endParaRPr lang="en-US" dirty="0"/>
          </a:p>
        </p:txBody>
      </p:sp>
      <p:sp>
        <p:nvSpPr>
          <p:cNvPr id="6" name="Kājenes vietturis 5"/>
          <p:cNvSpPr>
            <a:spLocks noGrp="1"/>
          </p:cNvSpPr>
          <p:nvPr>
            <p:ph type="ftr" sz="quarter" idx="11"/>
          </p:nvPr>
        </p:nvSpPr>
        <p:spPr/>
        <p:txBody>
          <a:bodyPr/>
          <a:lstStyle>
            <a:lvl1pPr>
              <a:defRPr/>
            </a:lvl1pPr>
          </a:lstStyle>
          <a:p>
            <a:endParaRPr lang="en-US" dirty="0"/>
          </a:p>
        </p:txBody>
      </p:sp>
      <p:sp>
        <p:nvSpPr>
          <p:cNvPr id="7" name="Slaida numura vietturis 6"/>
          <p:cNvSpPr>
            <a:spLocks noGrp="1"/>
          </p:cNvSpPr>
          <p:nvPr>
            <p:ph type="sldNum" sz="quarter" idx="12"/>
          </p:nvPr>
        </p:nvSpPr>
        <p:spPr/>
        <p:txBody>
          <a:bodyPr/>
          <a:lstStyle>
            <a:lvl1pPr>
              <a:defRPr/>
            </a:lvl1pPr>
          </a:lstStyle>
          <a:p>
            <a:fld id="{F9EB8596-A44D-40F1-ADE5-62271B753AD0}"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uma vietturis 6"/>
          <p:cNvSpPr>
            <a:spLocks noGrp="1"/>
          </p:cNvSpPr>
          <p:nvPr>
            <p:ph type="dt" sz="half" idx="10"/>
          </p:nvPr>
        </p:nvSpPr>
        <p:spPr/>
        <p:txBody>
          <a:bodyPr/>
          <a:lstStyle>
            <a:lvl1pPr>
              <a:defRPr/>
            </a:lvl1pPr>
          </a:lstStyle>
          <a:p>
            <a:endParaRPr lang="en-US" dirty="0"/>
          </a:p>
        </p:txBody>
      </p:sp>
      <p:sp>
        <p:nvSpPr>
          <p:cNvPr id="8" name="Kājenes vietturis 7"/>
          <p:cNvSpPr>
            <a:spLocks noGrp="1"/>
          </p:cNvSpPr>
          <p:nvPr>
            <p:ph type="ftr" sz="quarter" idx="11"/>
          </p:nvPr>
        </p:nvSpPr>
        <p:spPr/>
        <p:txBody>
          <a:bodyPr/>
          <a:lstStyle>
            <a:lvl1pPr>
              <a:defRPr/>
            </a:lvl1pPr>
          </a:lstStyle>
          <a:p>
            <a:endParaRPr lang="en-US" dirty="0"/>
          </a:p>
        </p:txBody>
      </p:sp>
      <p:sp>
        <p:nvSpPr>
          <p:cNvPr id="9" name="Slaida numura vietturis 8"/>
          <p:cNvSpPr>
            <a:spLocks noGrp="1"/>
          </p:cNvSpPr>
          <p:nvPr>
            <p:ph type="sldNum" sz="quarter" idx="12"/>
          </p:nvPr>
        </p:nvSpPr>
        <p:spPr/>
        <p:txBody>
          <a:bodyPr/>
          <a:lstStyle>
            <a:lvl1pPr>
              <a:defRPr/>
            </a:lvl1pPr>
          </a:lstStyle>
          <a:p>
            <a:fld id="{A1366672-3F3D-4DF0-B660-FE98C05511D6}"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Datuma vietturis 2"/>
          <p:cNvSpPr>
            <a:spLocks noGrp="1"/>
          </p:cNvSpPr>
          <p:nvPr>
            <p:ph type="dt" sz="half" idx="10"/>
          </p:nvPr>
        </p:nvSpPr>
        <p:spPr/>
        <p:txBody>
          <a:bodyPr/>
          <a:lstStyle>
            <a:lvl1pPr>
              <a:defRPr/>
            </a:lvl1pPr>
          </a:lstStyle>
          <a:p>
            <a:endParaRPr lang="en-US" dirty="0"/>
          </a:p>
        </p:txBody>
      </p:sp>
      <p:sp>
        <p:nvSpPr>
          <p:cNvPr id="4" name="Kājenes vietturis 3"/>
          <p:cNvSpPr>
            <a:spLocks noGrp="1"/>
          </p:cNvSpPr>
          <p:nvPr>
            <p:ph type="ftr" sz="quarter" idx="11"/>
          </p:nvPr>
        </p:nvSpPr>
        <p:spPr/>
        <p:txBody>
          <a:bodyPr/>
          <a:lstStyle>
            <a:lvl1pPr>
              <a:defRPr/>
            </a:lvl1pPr>
          </a:lstStyle>
          <a:p>
            <a:endParaRPr lang="en-US" dirty="0"/>
          </a:p>
        </p:txBody>
      </p:sp>
      <p:sp>
        <p:nvSpPr>
          <p:cNvPr id="5" name="Slaida numura vietturis 4"/>
          <p:cNvSpPr>
            <a:spLocks noGrp="1"/>
          </p:cNvSpPr>
          <p:nvPr>
            <p:ph type="sldNum" sz="quarter" idx="12"/>
          </p:nvPr>
        </p:nvSpPr>
        <p:spPr/>
        <p:txBody>
          <a:bodyPr/>
          <a:lstStyle>
            <a:lvl1pPr>
              <a:defRPr/>
            </a:lvl1pPr>
          </a:lstStyle>
          <a:p>
            <a:fld id="{56BD9111-47A3-4DCA-A5BF-962D7DDBF60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lvl1pPr>
              <a:defRPr/>
            </a:lvl1pPr>
          </a:lstStyle>
          <a:p>
            <a:endParaRPr lang="en-US" dirty="0"/>
          </a:p>
        </p:txBody>
      </p:sp>
      <p:sp>
        <p:nvSpPr>
          <p:cNvPr id="3" name="Kājenes vietturis 2"/>
          <p:cNvSpPr>
            <a:spLocks noGrp="1"/>
          </p:cNvSpPr>
          <p:nvPr>
            <p:ph type="ftr" sz="quarter" idx="11"/>
          </p:nvPr>
        </p:nvSpPr>
        <p:spPr/>
        <p:txBody>
          <a:bodyPr/>
          <a:lstStyle>
            <a:lvl1pPr>
              <a:defRPr/>
            </a:lvl1pPr>
          </a:lstStyle>
          <a:p>
            <a:endParaRPr lang="en-US" dirty="0"/>
          </a:p>
        </p:txBody>
      </p:sp>
      <p:sp>
        <p:nvSpPr>
          <p:cNvPr id="4" name="Slaida numura vietturis 3"/>
          <p:cNvSpPr>
            <a:spLocks noGrp="1"/>
          </p:cNvSpPr>
          <p:nvPr>
            <p:ph type="sldNum" sz="quarter" idx="12"/>
          </p:nvPr>
        </p:nvSpPr>
        <p:spPr/>
        <p:txBody>
          <a:bodyPr/>
          <a:lstStyle>
            <a:lvl1pPr>
              <a:defRPr/>
            </a:lvl1pPr>
          </a:lstStyle>
          <a:p>
            <a:fld id="{C2458396-F847-432C-AB10-9661927CB5F3}"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uma vietturis 4"/>
          <p:cNvSpPr>
            <a:spLocks noGrp="1"/>
          </p:cNvSpPr>
          <p:nvPr>
            <p:ph type="dt" sz="half" idx="10"/>
          </p:nvPr>
        </p:nvSpPr>
        <p:spPr/>
        <p:txBody>
          <a:bodyPr/>
          <a:lstStyle>
            <a:lvl1pPr>
              <a:defRPr/>
            </a:lvl1pPr>
          </a:lstStyle>
          <a:p>
            <a:endParaRPr lang="en-US" dirty="0"/>
          </a:p>
        </p:txBody>
      </p:sp>
      <p:sp>
        <p:nvSpPr>
          <p:cNvPr id="6" name="Kājenes vietturis 5"/>
          <p:cNvSpPr>
            <a:spLocks noGrp="1"/>
          </p:cNvSpPr>
          <p:nvPr>
            <p:ph type="ftr" sz="quarter" idx="11"/>
          </p:nvPr>
        </p:nvSpPr>
        <p:spPr/>
        <p:txBody>
          <a:bodyPr/>
          <a:lstStyle>
            <a:lvl1pPr>
              <a:defRPr/>
            </a:lvl1pPr>
          </a:lstStyle>
          <a:p>
            <a:endParaRPr lang="en-US" dirty="0"/>
          </a:p>
        </p:txBody>
      </p:sp>
      <p:sp>
        <p:nvSpPr>
          <p:cNvPr id="7" name="Slaida numura vietturis 6"/>
          <p:cNvSpPr>
            <a:spLocks noGrp="1"/>
          </p:cNvSpPr>
          <p:nvPr>
            <p:ph type="sldNum" sz="quarter" idx="12"/>
          </p:nvPr>
        </p:nvSpPr>
        <p:spPr/>
        <p:txBody>
          <a:bodyPr/>
          <a:lstStyle>
            <a:lvl1pPr>
              <a:defRPr/>
            </a:lvl1pPr>
          </a:lstStyle>
          <a:p>
            <a:fld id="{489E8681-1245-4255-8A08-AC5ED85FE061}"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lv-LV" dirty="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uma vietturis 4"/>
          <p:cNvSpPr>
            <a:spLocks noGrp="1"/>
          </p:cNvSpPr>
          <p:nvPr>
            <p:ph type="dt" sz="half" idx="10"/>
          </p:nvPr>
        </p:nvSpPr>
        <p:spPr/>
        <p:txBody>
          <a:bodyPr/>
          <a:lstStyle>
            <a:lvl1pPr>
              <a:defRPr/>
            </a:lvl1pPr>
          </a:lstStyle>
          <a:p>
            <a:endParaRPr lang="en-US" dirty="0"/>
          </a:p>
        </p:txBody>
      </p:sp>
      <p:sp>
        <p:nvSpPr>
          <p:cNvPr id="6" name="Kājenes vietturis 5"/>
          <p:cNvSpPr>
            <a:spLocks noGrp="1"/>
          </p:cNvSpPr>
          <p:nvPr>
            <p:ph type="ftr" sz="quarter" idx="11"/>
          </p:nvPr>
        </p:nvSpPr>
        <p:spPr/>
        <p:txBody>
          <a:bodyPr/>
          <a:lstStyle>
            <a:lvl1pPr>
              <a:defRPr/>
            </a:lvl1pPr>
          </a:lstStyle>
          <a:p>
            <a:endParaRPr lang="en-US" dirty="0"/>
          </a:p>
        </p:txBody>
      </p:sp>
      <p:sp>
        <p:nvSpPr>
          <p:cNvPr id="7" name="Slaida numura vietturis 6"/>
          <p:cNvSpPr>
            <a:spLocks noGrp="1"/>
          </p:cNvSpPr>
          <p:nvPr>
            <p:ph type="sldNum" sz="quarter" idx="12"/>
          </p:nvPr>
        </p:nvSpPr>
        <p:spPr/>
        <p:txBody>
          <a:bodyPr/>
          <a:lstStyle>
            <a:lvl1pPr>
              <a:defRPr/>
            </a:lvl1pPr>
          </a:lstStyle>
          <a:p>
            <a:fld id="{1D5A0A84-ECB5-4693-9401-8FF4DE7B280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2" name="Rectangle 22"/>
          <p:cNvSpPr>
            <a:spLocks noChangeArrowheads="1"/>
          </p:cNvSpPr>
          <p:nvPr/>
        </p:nvSpPr>
        <p:spPr bwMode="auto">
          <a:xfrm>
            <a:off x="0" y="0"/>
            <a:ext cx="8310563" cy="1549400"/>
          </a:xfrm>
          <a:prstGeom prst="rect">
            <a:avLst/>
          </a:prstGeom>
          <a:solidFill>
            <a:srgbClr val="E0E0E0"/>
          </a:solidFill>
          <a:ln w="9525">
            <a:noFill/>
            <a:miter lim="800000"/>
            <a:headEnd/>
            <a:tailEnd/>
          </a:ln>
          <a:effectLst/>
        </p:spPr>
        <p:txBody>
          <a:bodyPr wrap="none" anchor="ctr"/>
          <a:lstStyle/>
          <a:p>
            <a:endParaRPr lang="lv-LV" dirty="0"/>
          </a:p>
        </p:txBody>
      </p:sp>
      <p:sp>
        <p:nvSpPr>
          <p:cNvPr id="40984" name="Oval 24"/>
          <p:cNvSpPr>
            <a:spLocks noChangeArrowheads="1"/>
          </p:cNvSpPr>
          <p:nvPr/>
        </p:nvSpPr>
        <p:spPr bwMode="auto">
          <a:xfrm>
            <a:off x="6769100" y="0"/>
            <a:ext cx="2374900" cy="2227263"/>
          </a:xfrm>
          <a:prstGeom prst="ellipse">
            <a:avLst/>
          </a:prstGeom>
          <a:solidFill>
            <a:srgbClr val="FFFFFF"/>
          </a:solidFill>
          <a:ln w="9525">
            <a:noFill/>
            <a:round/>
            <a:headEnd/>
            <a:tailEnd/>
          </a:ln>
          <a:effectLst/>
        </p:spPr>
        <p:txBody>
          <a:bodyPr wrap="none" anchor="ctr"/>
          <a:lstStyle/>
          <a:p>
            <a:endParaRPr lang="lv-LV" dirty="0"/>
          </a:p>
        </p:txBody>
      </p:sp>
      <p:sp>
        <p:nvSpPr>
          <p:cNvPr id="40968" name="Rectangle 8"/>
          <p:cNvSpPr>
            <a:spLocks noChangeArrowheads="1"/>
          </p:cNvSpPr>
          <p:nvPr/>
        </p:nvSpPr>
        <p:spPr bwMode="auto">
          <a:xfrm>
            <a:off x="0" y="1916113"/>
            <a:ext cx="509588" cy="4525962"/>
          </a:xfrm>
          <a:prstGeom prst="rect">
            <a:avLst/>
          </a:prstGeom>
          <a:solidFill>
            <a:srgbClr val="EAEAEA"/>
          </a:solidFill>
          <a:ln w="9525">
            <a:noFill/>
            <a:miter lim="800000"/>
            <a:headEnd/>
            <a:tailEnd/>
          </a:ln>
          <a:effectLst/>
        </p:spPr>
        <p:txBody>
          <a:bodyPr wrap="none" anchor="ctr"/>
          <a:lstStyle/>
          <a:p>
            <a:endParaRPr lang="lv-LV" dirty="0"/>
          </a:p>
        </p:txBody>
      </p:sp>
      <p:sp>
        <p:nvSpPr>
          <p:cNvPr id="40969" name="Rectangle 9"/>
          <p:cNvSpPr>
            <a:spLocks noChangeArrowheads="1"/>
          </p:cNvSpPr>
          <p:nvPr/>
        </p:nvSpPr>
        <p:spPr bwMode="auto">
          <a:xfrm>
            <a:off x="239713" y="6045200"/>
            <a:ext cx="8904287" cy="398463"/>
          </a:xfrm>
          <a:prstGeom prst="rect">
            <a:avLst/>
          </a:prstGeom>
          <a:solidFill>
            <a:srgbClr val="EAEAEA"/>
          </a:solidFill>
          <a:ln w="9525">
            <a:noFill/>
            <a:miter lim="800000"/>
            <a:headEnd/>
            <a:tailEnd/>
          </a:ln>
          <a:effectLst/>
        </p:spPr>
        <p:txBody>
          <a:bodyPr wrap="none" anchor="ctr"/>
          <a:lstStyle/>
          <a:p>
            <a:endParaRPr lang="lv-LV" dirty="0"/>
          </a:p>
        </p:txBody>
      </p:sp>
      <p:sp>
        <p:nvSpPr>
          <p:cNvPr id="40971" name="Rectangle 11"/>
          <p:cNvSpPr>
            <a:spLocks noChangeArrowheads="1"/>
          </p:cNvSpPr>
          <p:nvPr/>
        </p:nvSpPr>
        <p:spPr bwMode="auto">
          <a:xfrm>
            <a:off x="0" y="6451600"/>
            <a:ext cx="9144000" cy="406400"/>
          </a:xfrm>
          <a:prstGeom prst="rect">
            <a:avLst/>
          </a:prstGeom>
          <a:solidFill>
            <a:srgbClr val="000080"/>
          </a:solidFill>
          <a:ln w="9525">
            <a:noFill/>
            <a:miter lim="800000"/>
            <a:headEnd/>
            <a:tailEnd/>
          </a:ln>
          <a:effectLst/>
        </p:spPr>
        <p:txBody>
          <a:bodyPr wrap="none" anchor="ctr"/>
          <a:lstStyle/>
          <a:p>
            <a:endParaRPr lang="lv-LV" dirty="0"/>
          </a:p>
        </p:txBody>
      </p:sp>
      <p:sp>
        <p:nvSpPr>
          <p:cNvPr id="40972" name="Rectangle 12"/>
          <p:cNvSpPr>
            <a:spLocks noChangeArrowheads="1"/>
          </p:cNvSpPr>
          <p:nvPr/>
        </p:nvSpPr>
        <p:spPr bwMode="auto">
          <a:xfrm>
            <a:off x="8450263" y="1916113"/>
            <a:ext cx="693737" cy="3816350"/>
          </a:xfrm>
          <a:prstGeom prst="rect">
            <a:avLst/>
          </a:prstGeom>
          <a:solidFill>
            <a:srgbClr val="EAEAEA"/>
          </a:solidFill>
          <a:ln w="9525">
            <a:noFill/>
            <a:miter lim="800000"/>
            <a:headEnd/>
            <a:tailEnd/>
          </a:ln>
          <a:effectLst/>
        </p:spPr>
        <p:txBody>
          <a:bodyPr wrap="none" anchor="ctr"/>
          <a:lstStyle/>
          <a:p>
            <a:endParaRPr lang="lv-LV" dirty="0"/>
          </a:p>
        </p:txBody>
      </p:sp>
      <p:sp>
        <p:nvSpPr>
          <p:cNvPr id="40974" name="Rectangle 14"/>
          <p:cNvSpPr>
            <a:spLocks noGrp="1" noChangeArrowheads="1"/>
          </p:cNvSpPr>
          <p:nvPr>
            <p:ph type="title"/>
          </p:nvPr>
        </p:nvSpPr>
        <p:spPr bwMode="auto">
          <a:xfrm>
            <a:off x="495300" y="304800"/>
            <a:ext cx="6769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75" name="Rectangle 15"/>
          <p:cNvSpPr>
            <a:spLocks noGrp="1" noChangeArrowheads="1"/>
          </p:cNvSpPr>
          <p:nvPr>
            <p:ph type="body" idx="1"/>
          </p:nvPr>
        </p:nvSpPr>
        <p:spPr bwMode="auto">
          <a:xfrm>
            <a:off x="495300" y="1905000"/>
            <a:ext cx="866775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76" name="Rectangle 16"/>
          <p:cNvSpPr>
            <a:spLocks noGrp="1" noChangeArrowheads="1"/>
          </p:cNvSpPr>
          <p:nvPr>
            <p:ph type="dt" sz="half" idx="2"/>
          </p:nvPr>
        </p:nvSpPr>
        <p:spPr bwMode="auto">
          <a:xfrm>
            <a:off x="495300" y="60960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0977" name="Rectangle 17"/>
          <p:cNvSpPr>
            <a:spLocks noGrp="1" noChangeArrowheads="1"/>
          </p:cNvSpPr>
          <p:nvPr>
            <p:ph type="ftr" sz="quarter" idx="3"/>
          </p:nvPr>
        </p:nvSpPr>
        <p:spPr bwMode="auto">
          <a:xfrm>
            <a:off x="3384550" y="60960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n-US" dirty="0"/>
          </a:p>
        </p:txBody>
      </p:sp>
      <p:sp>
        <p:nvSpPr>
          <p:cNvPr id="40978" name="Rectangle 18"/>
          <p:cNvSpPr>
            <a:spLocks noGrp="1" noChangeArrowheads="1"/>
          </p:cNvSpPr>
          <p:nvPr>
            <p:ph type="sldNum" sz="quarter" idx="4"/>
          </p:nvPr>
        </p:nvSpPr>
        <p:spPr bwMode="auto">
          <a:xfrm>
            <a:off x="7080250" y="6092825"/>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DBB566C-10B0-4582-9F1A-CD17D5841A22}" type="slidenum">
              <a:rPr lang="en-US"/>
              <a:pPr/>
              <a:t>‹#›</a:t>
            </a:fld>
            <a:endParaRPr lang="en-US" dirty="0"/>
          </a:p>
        </p:txBody>
      </p:sp>
      <p:sp>
        <p:nvSpPr>
          <p:cNvPr id="40986" name="Text Box 26"/>
          <p:cNvSpPr txBox="1">
            <a:spLocks noChangeArrowheads="1"/>
          </p:cNvSpPr>
          <p:nvPr/>
        </p:nvSpPr>
        <p:spPr bwMode="auto">
          <a:xfrm>
            <a:off x="7885113" y="0"/>
            <a:ext cx="1258887" cy="1844675"/>
          </a:xfrm>
          <a:prstGeom prst="rect">
            <a:avLst/>
          </a:prstGeom>
          <a:solidFill>
            <a:schemeClr val="bg1"/>
          </a:solidFill>
          <a:ln w="9525">
            <a:noFill/>
            <a:miter lim="800000"/>
            <a:headEnd/>
            <a:tailEnd/>
          </a:ln>
          <a:effectLst/>
        </p:spPr>
        <p:txBody>
          <a:bodyPr/>
          <a:lstStyle/>
          <a:p>
            <a:pPr>
              <a:spcBef>
                <a:spcPct val="50000"/>
              </a:spcBef>
            </a:pPr>
            <a:r>
              <a:rPr lang="lv-LV" dirty="0"/>
              <a:t> </a:t>
            </a:r>
          </a:p>
        </p:txBody>
      </p:sp>
      <p:pic>
        <p:nvPicPr>
          <p:cNvPr id="40979" name="Picture 19" descr="FM_logo_LV"/>
          <p:cNvPicPr>
            <a:picLocks noChangeAspect="1" noChangeArrowheads="1"/>
          </p:cNvPicPr>
          <p:nvPr/>
        </p:nvPicPr>
        <p:blipFill>
          <a:blip r:embed="rId13" cstate="print"/>
          <a:srcRect r="41371"/>
          <a:stretch>
            <a:fillRect/>
          </a:stretch>
        </p:blipFill>
        <p:spPr bwMode="auto">
          <a:xfrm>
            <a:off x="7451725" y="549275"/>
            <a:ext cx="911225" cy="811213"/>
          </a:xfrm>
          <a:prstGeom prst="rect">
            <a:avLst/>
          </a:prstGeom>
          <a:noFill/>
        </p:spPr>
      </p:pic>
      <p:sp>
        <p:nvSpPr>
          <p:cNvPr id="40973" name="Rectangle 13"/>
          <p:cNvSpPr>
            <a:spLocks noChangeArrowheads="1"/>
          </p:cNvSpPr>
          <p:nvPr/>
        </p:nvSpPr>
        <p:spPr bwMode="auto">
          <a:xfrm>
            <a:off x="0" y="1517650"/>
            <a:ext cx="9144000" cy="396875"/>
          </a:xfrm>
          <a:prstGeom prst="rect">
            <a:avLst/>
          </a:prstGeom>
          <a:solidFill>
            <a:srgbClr val="CBCBCB"/>
          </a:solidFill>
          <a:ln w="9525">
            <a:noFill/>
            <a:miter lim="800000"/>
            <a:headEnd/>
            <a:tailEnd/>
          </a:ln>
          <a:effectLst/>
        </p:spPr>
        <p:txBody>
          <a:bodyPr wrap="none" anchor="ctr"/>
          <a:lstStyle/>
          <a:p>
            <a:endParaRPr lang="lv-LV"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aida numura vietturis 5"/>
          <p:cNvSpPr>
            <a:spLocks noGrp="1"/>
          </p:cNvSpPr>
          <p:nvPr>
            <p:ph type="sldNum" sz="quarter" idx="12"/>
          </p:nvPr>
        </p:nvSpPr>
        <p:spPr/>
        <p:txBody>
          <a:bodyPr/>
          <a:lstStyle/>
          <a:p>
            <a:fld id="{01077F58-DCFB-4FFA-B8B4-76450C5876EA}" type="slidenum">
              <a:rPr lang="en-US"/>
              <a:pPr/>
              <a:t>1</a:t>
            </a:fld>
            <a:endParaRPr lang="en-US" dirty="0"/>
          </a:p>
        </p:txBody>
      </p:sp>
      <p:grpSp>
        <p:nvGrpSpPr>
          <p:cNvPr id="69636" name="Group 4"/>
          <p:cNvGrpSpPr>
            <a:grpSpLocks/>
          </p:cNvGrpSpPr>
          <p:nvPr/>
        </p:nvGrpSpPr>
        <p:grpSpPr bwMode="auto">
          <a:xfrm>
            <a:off x="0" y="0"/>
            <a:ext cx="9144000" cy="6858000"/>
            <a:chOff x="0" y="0"/>
            <a:chExt cx="5760" cy="4320"/>
          </a:xfrm>
        </p:grpSpPr>
        <p:sp>
          <p:nvSpPr>
            <p:cNvPr id="69637" name="Rectangle 5"/>
            <p:cNvSpPr>
              <a:spLocks noChangeArrowheads="1"/>
            </p:cNvSpPr>
            <p:nvPr/>
          </p:nvSpPr>
          <p:spPr bwMode="auto">
            <a:xfrm>
              <a:off x="0" y="1420"/>
              <a:ext cx="5760" cy="2685"/>
            </a:xfrm>
            <a:prstGeom prst="rect">
              <a:avLst/>
            </a:prstGeom>
            <a:solidFill>
              <a:srgbClr val="EAEAEA"/>
            </a:solidFill>
            <a:ln w="9525">
              <a:noFill/>
              <a:miter lim="800000"/>
              <a:headEnd/>
              <a:tailEnd/>
            </a:ln>
            <a:effectLst/>
          </p:spPr>
          <p:txBody>
            <a:bodyPr wrap="none" anchor="ctr"/>
            <a:lstStyle/>
            <a:p>
              <a:endParaRPr lang="lv-LV" dirty="0"/>
            </a:p>
          </p:txBody>
        </p:sp>
        <p:sp>
          <p:nvSpPr>
            <p:cNvPr id="69638" name="Rectangle 6"/>
            <p:cNvSpPr>
              <a:spLocks noChangeArrowheads="1"/>
            </p:cNvSpPr>
            <p:nvPr/>
          </p:nvSpPr>
          <p:spPr bwMode="auto">
            <a:xfrm>
              <a:off x="0" y="4066"/>
              <a:ext cx="5760" cy="254"/>
            </a:xfrm>
            <a:prstGeom prst="rect">
              <a:avLst/>
            </a:prstGeom>
            <a:solidFill>
              <a:srgbClr val="000080"/>
            </a:solidFill>
            <a:ln w="9525">
              <a:noFill/>
              <a:miter lim="800000"/>
              <a:headEnd/>
              <a:tailEnd/>
            </a:ln>
            <a:effectLst/>
          </p:spPr>
          <p:txBody>
            <a:bodyPr wrap="none" anchor="ctr"/>
            <a:lstStyle/>
            <a:p>
              <a:endParaRPr lang="lv-LV" dirty="0"/>
            </a:p>
          </p:txBody>
        </p:sp>
        <p:sp>
          <p:nvSpPr>
            <p:cNvPr id="69639" name="Rectangle 7"/>
            <p:cNvSpPr>
              <a:spLocks noChangeArrowheads="1"/>
            </p:cNvSpPr>
            <p:nvPr/>
          </p:nvSpPr>
          <p:spPr bwMode="auto">
            <a:xfrm>
              <a:off x="0" y="0"/>
              <a:ext cx="5760" cy="1445"/>
            </a:xfrm>
            <a:prstGeom prst="rect">
              <a:avLst/>
            </a:prstGeom>
            <a:solidFill>
              <a:srgbClr val="000080"/>
            </a:solidFill>
            <a:ln w="9525">
              <a:noFill/>
              <a:miter lim="800000"/>
              <a:headEnd/>
              <a:tailEnd/>
            </a:ln>
            <a:effectLst/>
          </p:spPr>
          <p:txBody>
            <a:bodyPr wrap="none" anchor="ctr"/>
            <a:lstStyle/>
            <a:p>
              <a:endParaRPr lang="lv-LV" dirty="0"/>
            </a:p>
          </p:txBody>
        </p:sp>
      </p:grpSp>
      <p:sp>
        <p:nvSpPr>
          <p:cNvPr id="69642" name="Rectangle 10"/>
          <p:cNvSpPr>
            <a:spLocks noChangeArrowheads="1"/>
          </p:cNvSpPr>
          <p:nvPr/>
        </p:nvSpPr>
        <p:spPr bwMode="auto">
          <a:xfrm>
            <a:off x="7086600" y="5924550"/>
            <a:ext cx="1905000" cy="457200"/>
          </a:xfrm>
          <a:prstGeom prst="rect">
            <a:avLst/>
          </a:prstGeom>
          <a:noFill/>
          <a:ln w="9525">
            <a:noFill/>
            <a:miter lim="800000"/>
            <a:headEnd/>
            <a:tailEnd/>
          </a:ln>
          <a:effectLst/>
        </p:spPr>
        <p:txBody>
          <a:bodyPr/>
          <a:lstStyle/>
          <a:p>
            <a:pPr algn="r"/>
            <a:endParaRPr lang="en-US" sz="1400" dirty="0"/>
          </a:p>
        </p:txBody>
      </p:sp>
      <p:pic>
        <p:nvPicPr>
          <p:cNvPr id="69643" name="Picture 11" descr="FM_eng_blue"/>
          <p:cNvPicPr>
            <a:picLocks noChangeAspect="1" noChangeArrowheads="1"/>
          </p:cNvPicPr>
          <p:nvPr/>
        </p:nvPicPr>
        <p:blipFill>
          <a:blip r:embed="rId3" cstate="print"/>
          <a:srcRect/>
          <a:stretch>
            <a:fillRect/>
          </a:stretch>
        </p:blipFill>
        <p:spPr bwMode="auto">
          <a:xfrm>
            <a:off x="2124075" y="-315913"/>
            <a:ext cx="5257800" cy="2786063"/>
          </a:xfrm>
          <a:prstGeom prst="rect">
            <a:avLst/>
          </a:prstGeom>
          <a:noFill/>
        </p:spPr>
      </p:pic>
      <p:sp>
        <p:nvSpPr>
          <p:cNvPr id="69644" name="Rectangle 12"/>
          <p:cNvSpPr>
            <a:spLocks noGrp="1" noChangeArrowheads="1"/>
          </p:cNvSpPr>
          <p:nvPr>
            <p:ph type="ctrTitle"/>
          </p:nvPr>
        </p:nvSpPr>
        <p:spPr>
          <a:xfrm>
            <a:off x="684213" y="2708275"/>
            <a:ext cx="7772400" cy="1440805"/>
          </a:xfrm>
        </p:spPr>
        <p:txBody>
          <a:bodyPr/>
          <a:lstStyle/>
          <a:p>
            <a:pPr algn="ctr"/>
            <a:r>
              <a:rPr lang="en-GB" b="1" dirty="0" smtClean="0"/>
              <a:t>How to Set up Long Term Fiscal Sustainability Analysis</a:t>
            </a:r>
            <a:br>
              <a:rPr lang="en-GB" b="1" dirty="0" smtClean="0"/>
            </a:br>
            <a:r>
              <a:rPr lang="en-GB" b="1" dirty="0" smtClean="0"/>
              <a:t/>
            </a:r>
            <a:br>
              <a:rPr lang="en-GB" b="1" dirty="0" smtClean="0"/>
            </a:br>
            <a:endParaRPr lang="en-GB" sz="3000" b="1" dirty="0"/>
          </a:p>
        </p:txBody>
      </p:sp>
      <p:sp>
        <p:nvSpPr>
          <p:cNvPr id="69645" name="Rectangle 13"/>
          <p:cNvSpPr>
            <a:spLocks noGrp="1" noChangeArrowheads="1"/>
          </p:cNvSpPr>
          <p:nvPr>
            <p:ph type="subTitle" idx="1"/>
          </p:nvPr>
        </p:nvSpPr>
        <p:spPr>
          <a:xfrm>
            <a:off x="1331640" y="4293096"/>
            <a:ext cx="6872808" cy="1872208"/>
          </a:xfrm>
        </p:spPr>
        <p:txBody>
          <a:bodyPr/>
          <a:lstStyle/>
          <a:p>
            <a:r>
              <a:rPr lang="en-US" sz="2200" b="1" dirty="0" err="1" smtClean="0"/>
              <a:t>Ilonda</a:t>
            </a:r>
            <a:r>
              <a:rPr lang="en-US" sz="2200" b="1" dirty="0" smtClean="0"/>
              <a:t> </a:t>
            </a:r>
            <a:r>
              <a:rPr lang="en-US" sz="2200" b="1" dirty="0" err="1" smtClean="0"/>
              <a:t>Stepanova</a:t>
            </a:r>
            <a:endParaRPr lang="en-US" sz="2200" b="1" dirty="0" smtClean="0"/>
          </a:p>
          <a:p>
            <a:r>
              <a:rPr lang="en-US" sz="2200" b="1" dirty="0" smtClean="0"/>
              <a:t>Director </a:t>
            </a:r>
          </a:p>
          <a:p>
            <a:r>
              <a:rPr lang="en-US" sz="2200" b="1" dirty="0" smtClean="0"/>
              <a:t>Budget Department </a:t>
            </a:r>
          </a:p>
          <a:p>
            <a:r>
              <a:rPr lang="en-US" sz="2200" b="1" dirty="0" smtClean="0"/>
              <a:t>Ministry of Finance</a:t>
            </a:r>
            <a:endParaRPr lang="en-US" sz="2200" b="1" dirty="0" smtClean="0"/>
          </a:p>
          <a:p>
            <a:r>
              <a:rPr lang="en-US" sz="2200" b="1" dirty="0" smtClean="0"/>
              <a:t>1 July 2011</a:t>
            </a:r>
            <a:endParaRPr lang="en-US" sz="2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239000" cy="1203960"/>
          </a:xfrm>
        </p:spPr>
        <p:txBody>
          <a:bodyPr>
            <a:noAutofit/>
          </a:bodyPr>
          <a:lstStyle/>
          <a:p>
            <a:r>
              <a:rPr lang="en-GB" sz="3000" dirty="0" smtClean="0"/>
              <a:t>Draft fiscal discipline law – the first step towards implementation of medium-term planning</a:t>
            </a:r>
            <a:endParaRPr lang="en-GB" sz="2700" dirty="0"/>
          </a:p>
        </p:txBody>
      </p:sp>
      <p:sp>
        <p:nvSpPr>
          <p:cNvPr id="3" name="Content Placeholder 2"/>
          <p:cNvSpPr>
            <a:spLocks noGrp="1"/>
          </p:cNvSpPr>
          <p:nvPr>
            <p:ph idx="1"/>
          </p:nvPr>
        </p:nvSpPr>
        <p:spPr>
          <a:xfrm>
            <a:off x="457200" y="1981200"/>
            <a:ext cx="7239000" cy="4648200"/>
          </a:xfrm>
        </p:spPr>
        <p:txBody>
          <a:bodyPr>
            <a:normAutofit fontScale="85000" lnSpcReduction="10000"/>
          </a:bodyPr>
          <a:lstStyle/>
          <a:p>
            <a:r>
              <a:rPr lang="en-GB" sz="2800" dirty="0" smtClean="0"/>
              <a:t>To be submitted to the Parliament by the end-November 2011;</a:t>
            </a:r>
          </a:p>
          <a:p>
            <a:r>
              <a:rPr lang="en-GB" sz="2800" dirty="0" smtClean="0"/>
              <a:t>Introduces the principle of pro-cyclical policy making;</a:t>
            </a:r>
          </a:p>
          <a:p>
            <a:r>
              <a:rPr lang="en-GB" sz="2800" dirty="0" smtClean="0"/>
              <a:t>Introduces debt and deficit rules;</a:t>
            </a:r>
          </a:p>
          <a:p>
            <a:r>
              <a:rPr lang="en-GB" sz="2800" dirty="0" smtClean="0"/>
              <a:t>Puts a limit on expenditure growth in good times;</a:t>
            </a:r>
          </a:p>
          <a:p>
            <a:r>
              <a:rPr lang="en-GB" sz="2800" dirty="0" smtClean="0"/>
              <a:t>Adoption of medium term budget framework law:</a:t>
            </a:r>
          </a:p>
          <a:p>
            <a:pPr lvl="1"/>
            <a:r>
              <a:rPr lang="en-GB" dirty="0" smtClean="0"/>
              <a:t>Expenditure ceilings by line ministries for the next three years</a:t>
            </a:r>
          </a:p>
          <a:p>
            <a:pPr lvl="2"/>
            <a:r>
              <a:rPr lang="en-GB" dirty="0" smtClean="0"/>
              <a:t>legally binding</a:t>
            </a:r>
          </a:p>
          <a:p>
            <a:pPr lvl="1"/>
            <a:r>
              <a:rPr lang="en-GB" dirty="0" smtClean="0"/>
              <a:t>Fiscal policy for medium term</a:t>
            </a:r>
          </a:p>
          <a:p>
            <a:pPr marL="457200" lvl="1" indent="0">
              <a:buNone/>
            </a:pPr>
            <a:endParaRPr lang="en-GB" dirty="0" smtClean="0"/>
          </a:p>
          <a:p>
            <a:endParaRPr lang="en-GB" sz="2800" dirty="0" smtClean="0"/>
          </a:p>
          <a:p>
            <a:endParaRPr lang="en-GB" sz="2800" dirty="0" smtClean="0"/>
          </a:p>
          <a:p>
            <a:endParaRPr lang="en-GB" sz="2800" dirty="0" smtClean="0"/>
          </a:p>
        </p:txBody>
      </p:sp>
    </p:spTree>
    <p:extLst>
      <p:ext uri="{BB962C8B-B14F-4D97-AF65-F5344CB8AC3E}">
        <p14:creationId xmlns:p14="http://schemas.microsoft.com/office/powerpoint/2010/main" xmlns="" val="2575457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852936"/>
            <a:ext cx="7848872" cy="1143000"/>
          </a:xfrm>
        </p:spPr>
        <p:txBody>
          <a:bodyPr/>
          <a:lstStyle/>
          <a:p>
            <a:pPr algn="ctr"/>
            <a:r>
              <a:rPr lang="en-GB" dirty="0" smtClean="0"/>
              <a:t>Thank you for your attention!</a:t>
            </a:r>
            <a:endParaRPr lang="en-GB" dirty="0"/>
          </a:p>
        </p:txBody>
      </p:sp>
      <p:sp>
        <p:nvSpPr>
          <p:cNvPr id="6" name="Slaida numura vietturis 5"/>
          <p:cNvSpPr>
            <a:spLocks noGrp="1"/>
          </p:cNvSpPr>
          <p:nvPr>
            <p:ph type="sldNum" sz="quarter" idx="12"/>
          </p:nvPr>
        </p:nvSpPr>
        <p:spPr/>
        <p:txBody>
          <a:bodyPr/>
          <a:lstStyle/>
          <a:p>
            <a:fld id="{8715FCC8-4529-482A-B18C-B7E809960FCE}" type="slidenum">
              <a:rPr lang="en-US"/>
              <a:pPr/>
              <a:t>11</a:t>
            </a:fld>
            <a:endParaRPr lang="en-US" dirty="0"/>
          </a:p>
        </p:txBody>
      </p:sp>
    </p:spTree>
    <p:extLst>
      <p:ext uri="{BB962C8B-B14F-4D97-AF65-F5344CB8AC3E}">
        <p14:creationId xmlns:p14="http://schemas.microsoft.com/office/powerpoint/2010/main" xmlns="" val="674951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a numura vietturis 5"/>
          <p:cNvSpPr>
            <a:spLocks noGrp="1"/>
          </p:cNvSpPr>
          <p:nvPr>
            <p:ph type="sldNum" sz="quarter" idx="12"/>
          </p:nvPr>
        </p:nvSpPr>
        <p:spPr/>
        <p:txBody>
          <a:bodyPr/>
          <a:lstStyle/>
          <a:p>
            <a:fld id="{8715FCC8-4529-482A-B18C-B7E809960FCE}" type="slidenum">
              <a:rPr lang="en-US"/>
              <a:pPr/>
              <a:t>2</a:t>
            </a:fld>
            <a:endParaRPr lang="en-US" dirty="0"/>
          </a:p>
        </p:txBody>
      </p:sp>
      <p:sp>
        <p:nvSpPr>
          <p:cNvPr id="96258" name="Rectangle 2"/>
          <p:cNvSpPr>
            <a:spLocks noGrp="1" noChangeArrowheads="1"/>
          </p:cNvSpPr>
          <p:nvPr>
            <p:ph type="title"/>
          </p:nvPr>
        </p:nvSpPr>
        <p:spPr/>
        <p:txBody>
          <a:bodyPr/>
          <a:lstStyle/>
          <a:p>
            <a:r>
              <a:rPr lang="en-US" dirty="0" smtClean="0">
                <a:solidFill>
                  <a:schemeClr val="tx1"/>
                </a:solidFill>
              </a:rPr>
              <a:t>Objectives</a:t>
            </a:r>
            <a:r>
              <a:rPr lang="lv-LV" dirty="0" smtClean="0">
                <a:solidFill>
                  <a:schemeClr val="tx1"/>
                </a:solidFill>
              </a:rPr>
              <a:t> </a:t>
            </a:r>
            <a:endParaRPr lang="en-US" dirty="0">
              <a:solidFill>
                <a:schemeClr val="tx1"/>
              </a:solidFill>
            </a:endParaRPr>
          </a:p>
        </p:txBody>
      </p:sp>
      <p:sp>
        <p:nvSpPr>
          <p:cNvPr id="96259" name="Rectangle 3"/>
          <p:cNvSpPr>
            <a:spLocks noGrp="1" noChangeArrowheads="1"/>
          </p:cNvSpPr>
          <p:nvPr>
            <p:ph type="body" idx="1"/>
          </p:nvPr>
        </p:nvSpPr>
        <p:spPr>
          <a:xfrm>
            <a:off x="495300" y="1905000"/>
            <a:ext cx="7965132" cy="4114800"/>
          </a:xfrm>
        </p:spPr>
        <p:txBody>
          <a:bodyPr/>
          <a:lstStyle/>
          <a:p>
            <a:r>
              <a:rPr lang="en-GB" sz="2400" b="1" u="sng" dirty="0" smtClean="0"/>
              <a:t>Analysis of long-term fiscal situation:</a:t>
            </a:r>
          </a:p>
          <a:p>
            <a:pPr lvl="1"/>
            <a:r>
              <a:rPr lang="en-GB" sz="2400" dirty="0" smtClean="0"/>
              <a:t>identifies medium and long-term fiscal risks;</a:t>
            </a:r>
          </a:p>
          <a:p>
            <a:pPr lvl="1"/>
            <a:r>
              <a:rPr lang="en-GB" sz="2400" dirty="0" smtClean="0"/>
              <a:t>covers all types of government commitments</a:t>
            </a:r>
            <a:r>
              <a:rPr lang="lv-LV" sz="2400" dirty="0" smtClean="0"/>
              <a:t> </a:t>
            </a:r>
            <a:r>
              <a:rPr lang="en-GB" sz="2400" dirty="0" smtClean="0"/>
              <a:t>(direct and indirect);</a:t>
            </a:r>
          </a:p>
          <a:p>
            <a:pPr lvl="1"/>
            <a:r>
              <a:rPr lang="en-GB" sz="2400" dirty="0" smtClean="0"/>
              <a:t>allows for fast adjustment of fiscal policy implemented by the government; </a:t>
            </a:r>
          </a:p>
          <a:p>
            <a:pPr marL="914400" lvl="2" indent="0">
              <a:buNone/>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 budget long-term commitments</a:t>
            </a:r>
            <a:endParaRPr lang="en-GB" dirty="0"/>
          </a:p>
        </p:txBody>
      </p:sp>
      <p:sp>
        <p:nvSpPr>
          <p:cNvPr id="3" name="Content Placeholder 2"/>
          <p:cNvSpPr>
            <a:spLocks noGrp="1"/>
          </p:cNvSpPr>
          <p:nvPr>
            <p:ph sz="half" idx="1"/>
          </p:nvPr>
        </p:nvSpPr>
        <p:spPr/>
        <p:txBody>
          <a:bodyPr/>
          <a:lstStyle/>
          <a:p>
            <a:r>
              <a:rPr lang="en-GB" sz="1800" dirty="0" smtClean="0"/>
              <a:t>It is only possible to undertake long-term commitments with the approval of the Cabinet of Ministers; </a:t>
            </a:r>
          </a:p>
          <a:p>
            <a:r>
              <a:rPr lang="en-GB" sz="1800" dirty="0" smtClean="0"/>
              <a:t>Special annex to the annual budget law reflects on undertaken long-term commitments (investment projects (EU funded and national investments), long-term rent and lease contracts, state debt servicing costs, contributions to international organizations);</a:t>
            </a:r>
          </a:p>
          <a:p>
            <a:r>
              <a:rPr lang="lv-LV" sz="1800" dirty="0" smtClean="0"/>
              <a:t>L</a:t>
            </a:r>
            <a:r>
              <a:rPr lang="en-GB" sz="1800" dirty="0" smtClean="0"/>
              <a:t>imited possibilities for local governments to undertake long-term commitments.  </a:t>
            </a:r>
            <a:endParaRPr lang="en-GB" sz="1800" dirty="0"/>
          </a:p>
        </p:txBody>
      </p:sp>
      <p:sp>
        <p:nvSpPr>
          <p:cNvPr id="4" name="Slide Number Placeholder 3"/>
          <p:cNvSpPr>
            <a:spLocks noGrp="1"/>
          </p:cNvSpPr>
          <p:nvPr>
            <p:ph type="sldNum" sz="quarter" idx="12"/>
          </p:nvPr>
        </p:nvSpPr>
        <p:spPr/>
        <p:txBody>
          <a:bodyPr/>
          <a:lstStyle/>
          <a:p>
            <a:fld id="{8FEA0BA8-638E-4566-936C-716B8707929C}" type="slidenum">
              <a:rPr lang="en-US" smtClean="0"/>
              <a:pPr/>
              <a:t>3</a:t>
            </a:fld>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xmlns="" val="2148797823"/>
              </p:ext>
            </p:extLst>
          </p:nvPr>
        </p:nvGraphicFramePr>
        <p:xfrm>
          <a:off x="4905375" y="1905000"/>
          <a:ext cx="3770313"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014307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 guarantees</a:t>
            </a:r>
            <a:endParaRPr lang="en-GB" dirty="0"/>
          </a:p>
        </p:txBody>
      </p:sp>
      <p:sp>
        <p:nvSpPr>
          <p:cNvPr id="3" name="Content Placeholder 2"/>
          <p:cNvSpPr>
            <a:spLocks noGrp="1"/>
          </p:cNvSpPr>
          <p:nvPr>
            <p:ph idx="1"/>
          </p:nvPr>
        </p:nvSpPr>
        <p:spPr>
          <a:xfrm>
            <a:off x="495300" y="1905000"/>
            <a:ext cx="8469188" cy="4114800"/>
          </a:xfrm>
        </p:spPr>
        <p:txBody>
          <a:bodyPr/>
          <a:lstStyle/>
          <a:p>
            <a:r>
              <a:rPr lang="en-GB" sz="2000" dirty="0" smtClean="0"/>
              <a:t>Ministry of Finance assesses the</a:t>
            </a:r>
            <a:r>
              <a:rPr lang="lv-LV" sz="2000" dirty="0" smtClean="0"/>
              <a:t> </a:t>
            </a:r>
            <a:r>
              <a:rPr lang="en-GB" sz="2000" dirty="0"/>
              <a:t>allowable </a:t>
            </a:r>
            <a:r>
              <a:rPr lang="lv-LV" sz="2000" dirty="0" smtClean="0"/>
              <a:t>amount of </a:t>
            </a:r>
            <a:r>
              <a:rPr lang="en-GB" sz="2000" dirty="0" smtClean="0"/>
              <a:t>guarantee</a:t>
            </a:r>
            <a:r>
              <a:rPr lang="lv-LV" sz="2000" dirty="0" smtClean="0"/>
              <a:t>s</a:t>
            </a:r>
            <a:r>
              <a:rPr lang="en-GB" sz="2000" dirty="0" smtClean="0"/>
              <a:t> based on medium</a:t>
            </a:r>
            <a:r>
              <a:rPr lang="lv-LV" sz="2000" dirty="0"/>
              <a:t>-</a:t>
            </a:r>
            <a:r>
              <a:rPr lang="en-GB" sz="2000" dirty="0" smtClean="0"/>
              <a:t>term macroeconomic development and fiscal policy forecasts;</a:t>
            </a:r>
          </a:p>
          <a:p>
            <a:r>
              <a:rPr lang="en-GB" sz="2000" dirty="0" smtClean="0"/>
              <a:t>Line ministries submit applications to the Ministry of Finance;</a:t>
            </a:r>
          </a:p>
          <a:p>
            <a:r>
              <a:rPr lang="en-GB" sz="2000" dirty="0" smtClean="0"/>
              <a:t>Ministry of Finance evaluates application</a:t>
            </a:r>
            <a:r>
              <a:rPr lang="lv-LV" sz="2000" dirty="0" smtClean="0"/>
              <a:t>s</a:t>
            </a:r>
            <a:r>
              <a:rPr lang="en-GB" sz="2000" dirty="0" smtClean="0"/>
              <a:t> according to the following criteria:</a:t>
            </a:r>
          </a:p>
          <a:p>
            <a:pPr lvl="1"/>
            <a:r>
              <a:rPr lang="en-GB" sz="2000" dirty="0" smtClean="0"/>
              <a:t>Credit risk;</a:t>
            </a:r>
          </a:p>
          <a:p>
            <a:pPr lvl="1"/>
            <a:r>
              <a:rPr lang="en-GB" sz="2000" dirty="0" smtClean="0"/>
              <a:t>Compliance of the project with approved planning documentation;</a:t>
            </a:r>
          </a:p>
          <a:p>
            <a:pPr lvl="1"/>
            <a:r>
              <a:rPr lang="en-GB" sz="2000" dirty="0" smtClean="0"/>
              <a:t>Impact of project implementation on the state budget. </a:t>
            </a:r>
          </a:p>
          <a:p>
            <a:r>
              <a:rPr lang="en-GB" sz="2000" dirty="0" smtClean="0"/>
              <a:t>List of state guarantees is a part of the annual budget law, however the Minister of Finance has been authorized to grant guara</a:t>
            </a:r>
            <a:r>
              <a:rPr lang="lv-LV" sz="2000" dirty="0" smtClean="0"/>
              <a:t>n</a:t>
            </a:r>
            <a:r>
              <a:rPr lang="en-GB" sz="2000" dirty="0" smtClean="0"/>
              <a:t>tees.</a:t>
            </a:r>
          </a:p>
          <a:p>
            <a:pPr marL="0" indent="0">
              <a:buNone/>
            </a:pPr>
            <a:endParaRPr lang="en-GB" sz="2600" dirty="0"/>
          </a:p>
        </p:txBody>
      </p:sp>
      <p:sp>
        <p:nvSpPr>
          <p:cNvPr id="4" name="Slide Number Placeholder 3"/>
          <p:cNvSpPr>
            <a:spLocks noGrp="1"/>
          </p:cNvSpPr>
          <p:nvPr>
            <p:ph type="sldNum" sz="quarter" idx="12"/>
          </p:nvPr>
        </p:nvSpPr>
        <p:spPr/>
        <p:txBody>
          <a:bodyPr/>
          <a:lstStyle/>
          <a:p>
            <a:fld id="{8FEA0BA8-638E-4566-936C-716B8707929C}" type="slidenum">
              <a:rPr lang="en-US" smtClean="0"/>
              <a:pPr/>
              <a:t>4</a:t>
            </a:fld>
            <a:endParaRPr lang="en-US" dirty="0"/>
          </a:p>
        </p:txBody>
      </p:sp>
    </p:spTree>
    <p:extLst>
      <p:ext uri="{BB962C8B-B14F-4D97-AF65-F5344CB8AC3E}">
        <p14:creationId xmlns:p14="http://schemas.microsoft.com/office/powerpoint/2010/main" xmlns="" val="212706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Long-term fiscal risks</a:t>
            </a:r>
            <a:endParaRPr lang="en-GB" dirty="0"/>
          </a:p>
        </p:txBody>
      </p:sp>
      <p:sp>
        <p:nvSpPr>
          <p:cNvPr id="3" name="Content Placeholder 2"/>
          <p:cNvSpPr>
            <a:spLocks noGrp="1"/>
          </p:cNvSpPr>
          <p:nvPr>
            <p:ph idx="1"/>
          </p:nvPr>
        </p:nvSpPr>
        <p:spPr>
          <a:xfrm>
            <a:off x="495300" y="1905000"/>
            <a:ext cx="8469188" cy="4114800"/>
          </a:xfrm>
        </p:spPr>
        <p:txBody>
          <a:bodyPr/>
          <a:lstStyle/>
          <a:p>
            <a:r>
              <a:rPr lang="en-GB" sz="1800" dirty="0" smtClean="0"/>
              <a:t>Demographic issues – major concern regarding long-term fiscal sustainability (population aging trend, increasing emigration, low birth rate)</a:t>
            </a:r>
          </a:p>
          <a:p>
            <a:pPr marL="0" indent="0">
              <a:buNone/>
            </a:pPr>
            <a:endParaRPr lang="en-GB" dirty="0"/>
          </a:p>
        </p:txBody>
      </p:sp>
      <p:sp>
        <p:nvSpPr>
          <p:cNvPr id="4" name="Slide Number Placeholder 3"/>
          <p:cNvSpPr>
            <a:spLocks noGrp="1"/>
          </p:cNvSpPr>
          <p:nvPr>
            <p:ph type="sldNum" sz="quarter" idx="12"/>
          </p:nvPr>
        </p:nvSpPr>
        <p:spPr/>
        <p:txBody>
          <a:bodyPr/>
          <a:lstStyle/>
          <a:p>
            <a:fld id="{8FEA0BA8-638E-4566-936C-716B8707929C}" type="slidenum">
              <a:rPr lang="en-GB" smtClean="0"/>
              <a:pPr/>
              <a:t>5</a:t>
            </a:fld>
            <a:endParaRPr lang="en-GB" dirty="0"/>
          </a:p>
        </p:txBody>
      </p:sp>
      <p:pic>
        <p:nvPicPr>
          <p:cNvPr id="1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l="1984" t="23553" r="14049" b="6549"/>
          <a:stretch>
            <a:fillRect/>
          </a:stretch>
        </p:blipFill>
        <p:spPr bwMode="auto">
          <a:xfrm>
            <a:off x="4572000" y="2564904"/>
            <a:ext cx="4146182" cy="34894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14" name="TextBox 13"/>
          <p:cNvSpPr txBox="1"/>
          <p:nvPr/>
        </p:nvSpPr>
        <p:spPr>
          <a:xfrm>
            <a:off x="332026" y="6054352"/>
            <a:ext cx="3695557" cy="307777"/>
          </a:xfrm>
          <a:prstGeom prst="rect">
            <a:avLst/>
          </a:prstGeom>
          <a:noFill/>
        </p:spPr>
        <p:txBody>
          <a:bodyPr wrap="square" rtlCol="0">
            <a:spAutoFit/>
          </a:bodyPr>
          <a:lstStyle/>
          <a:p>
            <a:r>
              <a:rPr lang="en-GB" sz="1400" dirty="0" smtClean="0"/>
              <a:t>Population age structure in Latvia</a:t>
            </a:r>
            <a:endParaRPr lang="en-GB" sz="1400" dirty="0"/>
          </a:p>
        </p:txBody>
      </p:sp>
      <p:sp>
        <p:nvSpPr>
          <p:cNvPr id="15" name="TextBox 14"/>
          <p:cNvSpPr txBox="1"/>
          <p:nvPr/>
        </p:nvSpPr>
        <p:spPr>
          <a:xfrm>
            <a:off x="4716016" y="5977407"/>
            <a:ext cx="4104456" cy="523220"/>
          </a:xfrm>
          <a:prstGeom prst="rect">
            <a:avLst/>
          </a:prstGeom>
          <a:noFill/>
        </p:spPr>
        <p:txBody>
          <a:bodyPr wrap="square" rtlCol="0">
            <a:spAutoFit/>
          </a:bodyPr>
          <a:lstStyle/>
          <a:p>
            <a:pPr algn="ctr"/>
            <a:r>
              <a:rPr lang="en-GB" sz="1400" dirty="0" smtClean="0"/>
              <a:t>Population in Latvia broken down by age categories  </a:t>
            </a:r>
            <a:endParaRPr lang="en-GB" sz="1400" dirty="0"/>
          </a:p>
        </p:txBody>
      </p:sp>
      <p:grpSp>
        <p:nvGrpSpPr>
          <p:cNvPr id="16" name="Group 15"/>
          <p:cNvGrpSpPr/>
          <p:nvPr/>
        </p:nvGrpSpPr>
        <p:grpSpPr>
          <a:xfrm>
            <a:off x="251519" y="2564904"/>
            <a:ext cx="4104457" cy="3489449"/>
            <a:chOff x="2051720" y="3212976"/>
            <a:chExt cx="4438650" cy="2657475"/>
          </a:xfrm>
        </p:grpSpPr>
        <p:pic>
          <p:nvPicPr>
            <p:cNvPr id="17" name="Picture 33"/>
            <p:cNvPicPr>
              <a:picLocks noChangeAspect="1" noChangeArrowheads="1"/>
            </p:cNvPicPr>
            <p:nvPr/>
          </p:nvPicPr>
          <p:blipFill>
            <a:blip r:embed="rId4" cstate="print">
              <a:extLst>
                <a:ext uri="{28A0092B-C50C-407E-A947-70E740481C1C}">
                  <a14:useLocalDpi xmlns:a14="http://schemas.microsoft.com/office/drawing/2010/main" xmlns="" val="0"/>
                </a:ext>
              </a:extLst>
            </a:blip>
            <a:srcRect l="8099" t="25327" r="12067" b="2496"/>
            <a:stretch>
              <a:fillRect/>
            </a:stretch>
          </p:blipFill>
          <p:spPr bwMode="auto">
            <a:xfrm>
              <a:off x="2051720" y="3212976"/>
              <a:ext cx="4438650" cy="2657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grpSp>
          <p:nvGrpSpPr>
            <p:cNvPr id="18" name="Group 6"/>
            <p:cNvGrpSpPr/>
            <p:nvPr/>
          </p:nvGrpSpPr>
          <p:grpSpPr>
            <a:xfrm>
              <a:off x="5706021" y="3802455"/>
              <a:ext cx="450155" cy="544537"/>
              <a:chOff x="5706021" y="3802455"/>
              <a:chExt cx="450155" cy="544537"/>
            </a:xfrm>
          </p:grpSpPr>
          <p:sp>
            <p:nvSpPr>
              <p:cNvPr id="22" name="TextBox 21"/>
              <p:cNvSpPr txBox="1"/>
              <p:nvPr/>
            </p:nvSpPr>
            <p:spPr>
              <a:xfrm>
                <a:off x="5715075" y="3802455"/>
                <a:ext cx="350747" cy="153064"/>
              </a:xfrm>
              <a:prstGeom prst="rect">
                <a:avLst/>
              </a:prstGeom>
              <a:solidFill>
                <a:schemeClr val="bg1"/>
              </a:solidFill>
            </p:spPr>
            <p:txBody>
              <a:bodyPr wrap="square" lIns="0" tIns="0" rIns="0" bIns="0" rtlCol="0">
                <a:spAutoFit/>
              </a:bodyPr>
              <a:lstStyle/>
              <a:p>
                <a:r>
                  <a:rPr lang="lv-LV" sz="1000" dirty="0" smtClean="0">
                    <a:latin typeface="Calibri" pitchFamily="34" charset="0"/>
                    <a:cs typeface="Calibri" pitchFamily="34" charset="0"/>
                  </a:rPr>
                  <a:t>men</a:t>
                </a:r>
                <a:endParaRPr lang="lv-LV" sz="1000" dirty="0">
                  <a:latin typeface="Calibri" pitchFamily="34" charset="0"/>
                  <a:cs typeface="Calibri" pitchFamily="34" charset="0"/>
                </a:endParaRPr>
              </a:p>
            </p:txBody>
          </p:sp>
          <p:sp>
            <p:nvSpPr>
              <p:cNvPr id="23" name="TextBox 22"/>
              <p:cNvSpPr txBox="1"/>
              <p:nvPr/>
            </p:nvSpPr>
            <p:spPr>
              <a:xfrm>
                <a:off x="5706021" y="4193928"/>
                <a:ext cx="450155" cy="153064"/>
              </a:xfrm>
              <a:prstGeom prst="rect">
                <a:avLst/>
              </a:prstGeom>
              <a:solidFill>
                <a:schemeClr val="bg1"/>
              </a:solidFill>
            </p:spPr>
            <p:txBody>
              <a:bodyPr wrap="square" lIns="0" tIns="0" rIns="0" bIns="0" rtlCol="0">
                <a:spAutoFit/>
              </a:bodyPr>
              <a:lstStyle/>
              <a:p>
                <a:r>
                  <a:rPr lang="en-US" sz="1000" dirty="0" smtClean="0">
                    <a:latin typeface="Calibri" pitchFamily="34" charset="0"/>
                    <a:cs typeface="Calibri" pitchFamily="34" charset="0"/>
                  </a:rPr>
                  <a:t>women</a:t>
                </a:r>
                <a:endParaRPr lang="en-US" sz="1000" dirty="0">
                  <a:latin typeface="Calibri" pitchFamily="34" charset="0"/>
                  <a:cs typeface="Calibri" pitchFamily="34" charset="0"/>
                </a:endParaRPr>
              </a:p>
            </p:txBody>
          </p:sp>
        </p:grpSp>
        <p:grpSp>
          <p:nvGrpSpPr>
            <p:cNvPr id="19" name="Group 7"/>
            <p:cNvGrpSpPr/>
            <p:nvPr/>
          </p:nvGrpSpPr>
          <p:grpSpPr>
            <a:xfrm>
              <a:off x="5715075" y="4559819"/>
              <a:ext cx="450155" cy="544537"/>
              <a:chOff x="5706021" y="3802455"/>
              <a:chExt cx="450155" cy="544537"/>
            </a:xfrm>
          </p:grpSpPr>
          <p:sp>
            <p:nvSpPr>
              <p:cNvPr id="20" name="TextBox 19"/>
              <p:cNvSpPr txBox="1"/>
              <p:nvPr/>
            </p:nvSpPr>
            <p:spPr>
              <a:xfrm>
                <a:off x="5715075" y="3802455"/>
                <a:ext cx="350747" cy="153064"/>
              </a:xfrm>
              <a:prstGeom prst="rect">
                <a:avLst/>
              </a:prstGeom>
              <a:solidFill>
                <a:schemeClr val="bg1"/>
              </a:solidFill>
            </p:spPr>
            <p:txBody>
              <a:bodyPr wrap="square" lIns="0" tIns="0" rIns="0" bIns="0" rtlCol="0">
                <a:spAutoFit/>
              </a:bodyPr>
              <a:lstStyle/>
              <a:p>
                <a:r>
                  <a:rPr lang="lv-LV" sz="1000" dirty="0" smtClean="0">
                    <a:latin typeface="Calibri" pitchFamily="34" charset="0"/>
                    <a:cs typeface="Calibri" pitchFamily="34" charset="0"/>
                  </a:rPr>
                  <a:t>men</a:t>
                </a:r>
                <a:endParaRPr lang="lv-LV" sz="1000" dirty="0">
                  <a:latin typeface="Calibri" pitchFamily="34" charset="0"/>
                  <a:cs typeface="Calibri" pitchFamily="34" charset="0"/>
                </a:endParaRPr>
              </a:p>
            </p:txBody>
          </p:sp>
          <p:sp>
            <p:nvSpPr>
              <p:cNvPr id="21" name="TextBox 20"/>
              <p:cNvSpPr txBox="1"/>
              <p:nvPr/>
            </p:nvSpPr>
            <p:spPr>
              <a:xfrm>
                <a:off x="5706021" y="4193928"/>
                <a:ext cx="450155" cy="153064"/>
              </a:xfrm>
              <a:prstGeom prst="rect">
                <a:avLst/>
              </a:prstGeom>
              <a:solidFill>
                <a:schemeClr val="bg1"/>
              </a:solidFill>
            </p:spPr>
            <p:txBody>
              <a:bodyPr wrap="square" lIns="0" tIns="0" rIns="0" bIns="0" rtlCol="0">
                <a:spAutoFit/>
              </a:bodyPr>
              <a:lstStyle/>
              <a:p>
                <a:r>
                  <a:rPr lang="en-US" sz="1000" dirty="0" smtClean="0">
                    <a:latin typeface="Calibri" pitchFamily="34" charset="0"/>
                    <a:cs typeface="Calibri" pitchFamily="34" charset="0"/>
                  </a:rPr>
                  <a:t>women</a:t>
                </a:r>
                <a:endParaRPr lang="en-US" sz="1000" dirty="0">
                  <a:latin typeface="Calibri" pitchFamily="34" charset="0"/>
                  <a:cs typeface="Calibri" pitchFamily="34" charset="0"/>
                </a:endParaRPr>
              </a:p>
            </p:txBody>
          </p:sp>
        </p:grpSp>
      </p:grpSp>
    </p:spTree>
    <p:extLst>
      <p:ext uri="{BB962C8B-B14F-4D97-AF65-F5344CB8AC3E}">
        <p14:creationId xmlns:p14="http://schemas.microsoft.com/office/powerpoint/2010/main" xmlns="" val="1569860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6769100" cy="1143000"/>
          </a:xfrm>
        </p:spPr>
        <p:txBody>
          <a:bodyPr/>
          <a:lstStyle/>
          <a:p>
            <a:r>
              <a:rPr lang="en-US" dirty="0" smtClean="0"/>
              <a:t>Social security system stability problems</a:t>
            </a:r>
            <a:r>
              <a:rPr lang="lv-LV" dirty="0" smtClean="0"/>
              <a:t/>
            </a:r>
            <a:br>
              <a:rPr lang="lv-LV" dirty="0" smtClean="0"/>
            </a:br>
            <a:endParaRPr lang="lv-LV" dirty="0"/>
          </a:p>
        </p:txBody>
      </p:sp>
      <p:sp>
        <p:nvSpPr>
          <p:cNvPr id="3" name="Content Placeholder 2"/>
          <p:cNvSpPr>
            <a:spLocks noGrp="1"/>
          </p:cNvSpPr>
          <p:nvPr>
            <p:ph idx="1"/>
          </p:nvPr>
        </p:nvSpPr>
        <p:spPr>
          <a:xfrm>
            <a:off x="495300" y="1905000"/>
            <a:ext cx="8253164" cy="4114800"/>
          </a:xfrm>
        </p:spPr>
        <p:txBody>
          <a:bodyPr/>
          <a:lstStyle/>
          <a:p>
            <a:r>
              <a:rPr lang="en-US" sz="2800" dirty="0" smtClean="0"/>
              <a:t>As a result of aging the share of socially vulnerable people increases;</a:t>
            </a:r>
          </a:p>
          <a:p>
            <a:r>
              <a:rPr lang="en-US" sz="2800" dirty="0" smtClean="0"/>
              <a:t>Revenues of social security system does not cover social service expenditures;</a:t>
            </a:r>
          </a:p>
          <a:p>
            <a:r>
              <a:rPr lang="en-US" sz="2800" dirty="0" smtClean="0"/>
              <a:t>As a result of long-term demographic changes employment developments will change considerably – participation level will increase and unemployment will decrease; </a:t>
            </a:r>
          </a:p>
          <a:p>
            <a:endParaRPr lang="en-GB" dirty="0"/>
          </a:p>
        </p:txBody>
      </p:sp>
      <p:sp>
        <p:nvSpPr>
          <p:cNvPr id="4" name="Slide Number Placeholder 3"/>
          <p:cNvSpPr>
            <a:spLocks noGrp="1"/>
          </p:cNvSpPr>
          <p:nvPr>
            <p:ph type="sldNum" sz="quarter" idx="12"/>
          </p:nvPr>
        </p:nvSpPr>
        <p:spPr/>
        <p:txBody>
          <a:bodyPr/>
          <a:lstStyle/>
          <a:p>
            <a:fld id="{8FEA0BA8-638E-4566-936C-716B8707929C}" type="slidenum">
              <a:rPr lang="en-US" smtClean="0"/>
              <a:pPr/>
              <a:t>6</a:t>
            </a:fld>
            <a:endParaRPr lang="en-US" dirty="0"/>
          </a:p>
        </p:txBody>
      </p:sp>
    </p:spTree>
    <p:extLst>
      <p:ext uri="{BB962C8B-B14F-4D97-AF65-F5344CB8AC3E}">
        <p14:creationId xmlns:p14="http://schemas.microsoft.com/office/powerpoint/2010/main" xmlns="" val="3627467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Accumulated reserve of Social security budget</a:t>
            </a:r>
            <a:br>
              <a:rPr lang="en-US" dirty="0" smtClean="0"/>
            </a:br>
            <a:r>
              <a:rPr lang="en-US" sz="1800" dirty="0" smtClean="0"/>
              <a:t>(current prices, </a:t>
            </a:r>
            <a:r>
              <a:rPr lang="en-US" sz="1800" dirty="0" err="1" smtClean="0"/>
              <a:t>mln</a:t>
            </a:r>
            <a:r>
              <a:rPr lang="en-US" sz="1800" dirty="0" smtClean="0"/>
              <a:t> </a:t>
            </a:r>
            <a:r>
              <a:rPr lang="en-US" sz="1800" dirty="0" err="1" smtClean="0"/>
              <a:t>lats</a:t>
            </a:r>
            <a:r>
              <a:rPr lang="en-US" sz="1800" dirty="0" smtClean="0"/>
              <a:t>)</a:t>
            </a:r>
            <a:endParaRPr lang="en-US" sz="1800" dirty="0"/>
          </a:p>
        </p:txBody>
      </p:sp>
      <p:graphicFrame>
        <p:nvGraphicFramePr>
          <p:cNvPr id="5" name="Content Placeholder 4"/>
          <p:cNvGraphicFramePr>
            <a:graphicFrameLocks noGrp="1"/>
          </p:cNvGraphicFramePr>
          <p:nvPr>
            <p:ph idx="1"/>
          </p:nvPr>
        </p:nvGraphicFramePr>
        <p:xfrm>
          <a:off x="323528" y="1916832"/>
          <a:ext cx="8541196"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8FEA0BA8-638E-4566-936C-716B8707929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Intended changes in the social </a:t>
            </a:r>
            <a:r>
              <a:rPr lang="lv-LV" dirty="0" err="1" smtClean="0"/>
              <a:t>security</a:t>
            </a:r>
            <a:r>
              <a:rPr lang="en-GB" dirty="0" smtClean="0"/>
              <a:t> system</a:t>
            </a:r>
            <a:endParaRPr lang="en-GB" dirty="0"/>
          </a:p>
        </p:txBody>
      </p:sp>
      <p:sp>
        <p:nvSpPr>
          <p:cNvPr id="3" name="Content Placeholder 2"/>
          <p:cNvSpPr>
            <a:spLocks noGrp="1"/>
          </p:cNvSpPr>
          <p:nvPr>
            <p:ph idx="1"/>
          </p:nvPr>
        </p:nvSpPr>
        <p:spPr>
          <a:xfrm>
            <a:off x="495300" y="1905000"/>
            <a:ext cx="8469188" cy="4114800"/>
          </a:xfrm>
        </p:spPr>
        <p:txBody>
          <a:bodyPr/>
          <a:lstStyle/>
          <a:p>
            <a:r>
              <a:rPr lang="en-GB" sz="2400" dirty="0" smtClean="0"/>
              <a:t>Gradual increase in retirement age starting with 2016, </a:t>
            </a:r>
            <a:r>
              <a:rPr lang="en-GB" sz="2400" dirty="0"/>
              <a:t>increasing </a:t>
            </a:r>
            <a:r>
              <a:rPr lang="lv-LV" sz="2400" dirty="0" smtClean="0"/>
              <a:t>it </a:t>
            </a:r>
            <a:r>
              <a:rPr lang="en-GB" sz="2400" dirty="0" smtClean="0"/>
              <a:t>every </a:t>
            </a:r>
            <a:r>
              <a:rPr lang="en-GB" sz="2400" dirty="0"/>
              <a:t>year </a:t>
            </a:r>
            <a:r>
              <a:rPr lang="en-GB" sz="2400" dirty="0" smtClean="0"/>
              <a:t>by six month and in 2021 reaching 65 years;</a:t>
            </a:r>
          </a:p>
          <a:p>
            <a:r>
              <a:rPr lang="en-GB" sz="2400" dirty="0" smtClean="0"/>
              <a:t>Suspension of special additional payments to old-age pensions for newly granted pensions starting from </a:t>
            </a:r>
            <a:r>
              <a:rPr lang="lv-LV" sz="2400" dirty="0"/>
              <a:t>J</a:t>
            </a:r>
            <a:r>
              <a:rPr lang="en-GB" sz="2400" dirty="0" smtClean="0"/>
              <a:t>anuary 1, 2012;</a:t>
            </a:r>
          </a:p>
          <a:p>
            <a:r>
              <a:rPr lang="en-GB" sz="2400" dirty="0" smtClean="0"/>
              <a:t>Increasing minimum insurance period up to 15 years, starting with 2016 providing rights for state guaranteed (minimum) pension if the insurance period is not less that 20 years starting from 2021. </a:t>
            </a:r>
            <a:endParaRPr lang="en-GB" sz="2400" dirty="0"/>
          </a:p>
        </p:txBody>
      </p:sp>
      <p:sp>
        <p:nvSpPr>
          <p:cNvPr id="4" name="Slide Number Placeholder 3"/>
          <p:cNvSpPr>
            <a:spLocks noGrp="1"/>
          </p:cNvSpPr>
          <p:nvPr>
            <p:ph type="sldNum" sz="quarter" idx="12"/>
          </p:nvPr>
        </p:nvSpPr>
        <p:spPr/>
        <p:txBody>
          <a:bodyPr/>
          <a:lstStyle/>
          <a:p>
            <a:fld id="{8FEA0BA8-638E-4566-936C-716B8707929C}" type="slidenum">
              <a:rPr lang="en-US" smtClean="0"/>
              <a:pPr/>
              <a:t>8</a:t>
            </a:fld>
            <a:endParaRPr lang="en-US" dirty="0"/>
          </a:p>
        </p:txBody>
      </p:sp>
    </p:spTree>
    <p:extLst>
      <p:ext uri="{BB962C8B-B14F-4D97-AF65-F5344CB8AC3E}">
        <p14:creationId xmlns:p14="http://schemas.microsoft.com/office/powerpoint/2010/main" xmlns="" val="3061999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7777212" cy="1143000"/>
          </a:xfrm>
        </p:spPr>
        <p:txBody>
          <a:bodyPr/>
          <a:lstStyle/>
          <a:p>
            <a:r>
              <a:rPr lang="en-GB" sz="2800" dirty="0" smtClean="0"/>
              <a:t>Actually needed social </a:t>
            </a:r>
            <a:r>
              <a:rPr lang="lv-LV" sz="2800" dirty="0" err="1" smtClean="0"/>
              <a:t>security</a:t>
            </a:r>
            <a:r>
              <a:rPr lang="en-GB" sz="2800" dirty="0" smtClean="0"/>
              <a:t> contribution rate compared to current rate</a:t>
            </a:r>
            <a:r>
              <a:rPr lang="en-GB" dirty="0" smtClean="0"/>
              <a:t/>
            </a:r>
            <a:br>
              <a:rPr lang="en-GB" dirty="0" smtClean="0"/>
            </a:br>
            <a:r>
              <a:rPr lang="en-GB" sz="1800" dirty="0" smtClean="0"/>
              <a:t>%</a:t>
            </a:r>
            <a:endParaRPr lang="en-GB"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56428773"/>
              </p:ext>
            </p:extLst>
          </p:nvPr>
        </p:nvGraphicFramePr>
        <p:xfrm>
          <a:off x="539552" y="1844824"/>
          <a:ext cx="8253164"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8FEA0BA8-638E-4566-936C-716B8707929C}" type="slidenum">
              <a:rPr lang="en-US" smtClean="0"/>
              <a:pPr/>
              <a:t>9</a:t>
            </a:fld>
            <a:endParaRPr lang="en-US" dirty="0"/>
          </a:p>
        </p:txBody>
      </p:sp>
    </p:spTree>
    <p:extLst>
      <p:ext uri="{BB962C8B-B14F-4D97-AF65-F5344CB8AC3E}">
        <p14:creationId xmlns:p14="http://schemas.microsoft.com/office/powerpoint/2010/main" xmlns="" val="1443495478"/>
      </p:ext>
    </p:extLst>
  </p:cSld>
  <p:clrMapOvr>
    <a:masterClrMapping/>
  </p:clrMapOvr>
</p:sld>
</file>

<file path=ppt/theme/theme1.xml><?xml version="1.0" encoding="utf-8"?>
<a:theme xmlns:a="http://schemas.openxmlformats.org/drawingml/2006/main" name="Prezentācija_angļu">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dizain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Prezentācija_angļu</Template>
  <TotalTime>2423</TotalTime>
  <Words>570</Words>
  <Application>Microsoft Office PowerPoint</Application>
  <PresentationFormat>On-screen Show (4:3)</PresentationFormat>
  <Paragraphs>81</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Prezentācija_angļu</vt:lpstr>
      <vt:lpstr>How to Set up Long Term Fiscal Sustainability Analysis  </vt:lpstr>
      <vt:lpstr>Objectives </vt:lpstr>
      <vt:lpstr>State budget long-term commitments</vt:lpstr>
      <vt:lpstr>State guarantees</vt:lpstr>
      <vt:lpstr>Long-term fiscal risks</vt:lpstr>
      <vt:lpstr>Social security system stability problems </vt:lpstr>
      <vt:lpstr>Accumulated reserve of Social security budget (current prices, mln lats)</vt:lpstr>
      <vt:lpstr>Intended changes in the social security system</vt:lpstr>
      <vt:lpstr>Actually needed social security contribution rate compared to current rate %</vt:lpstr>
      <vt:lpstr>Draft fiscal discipline law – the first step towards implementation of medium-term planning</vt:lpstr>
      <vt:lpstr>Thank you for your attention!</vt:lpstr>
    </vt:vector>
  </TitlesOfParts>
  <Company>Finanšu ministrija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Set up Long-Term Fiscal Sustainability Analysis</dc:title>
  <dc:creator>Andris Baumanis</dc:creator>
  <cp:lastModifiedBy>Mihail</cp:lastModifiedBy>
  <cp:revision>202</cp:revision>
  <dcterms:created xsi:type="dcterms:W3CDTF">2011-05-19T07:47:34Z</dcterms:created>
  <dcterms:modified xsi:type="dcterms:W3CDTF">2011-06-12T17:51:06Z</dcterms:modified>
</cp:coreProperties>
</file>